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24382413" cy="13716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P42AA87exlKAMH0yQ4B6lXVj0Q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a Všetíčková" initials="" lastIdx="4" clrIdx="0"/>
  <p:cmAuthor id="1" name="Gut Jiří" initials="GJ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56" y="174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customschemas.google.com/relationships/presentationmetadata" Target="meta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2946400" cy="49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2"/>
            <a:ext cx="2946400" cy="49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323"/>
            <a:ext cx="2946400" cy="49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8323"/>
            <a:ext cx="2946400" cy="49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95796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4562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0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0:notes"/>
          <p:cNvSpPr txBox="1">
            <a:spLocks noGrp="1"/>
          </p:cNvSpPr>
          <p:nvPr>
            <p:ph type="sldNum" idx="12"/>
          </p:nvPr>
        </p:nvSpPr>
        <p:spPr>
          <a:xfrm>
            <a:off x="3849688" y="9428323"/>
            <a:ext cx="2946400" cy="49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416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1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cs-CZ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Příklady „problémů“ s (možným) celosvětovým dosahem: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Americko-čínské obchodní spory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Odchod Spojeného Království z EU (brexit)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Koronavirus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:notes"/>
          <p:cNvSpPr txBox="1">
            <a:spLocks noGrp="1"/>
          </p:cNvSpPr>
          <p:nvPr>
            <p:ph type="sldNum" idx="12"/>
          </p:nvPr>
        </p:nvSpPr>
        <p:spPr>
          <a:xfrm>
            <a:off x="3849688" y="9428323"/>
            <a:ext cx="2946400" cy="49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9417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3687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6916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5298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9132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67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7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1181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8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4766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736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942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9228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1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1926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2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4109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3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7518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4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619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5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34526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6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2143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7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1588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3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Role počasí a náhody byla kdysi vyšší</a:t>
            </a:r>
            <a:endParaRPr dirty="0"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Úroda (např. obilí) se buď vydařila, byla průměrná, nebo byla velká neúroda (silné mrazy, sucha, povodně, atd.).</a:t>
            </a:r>
            <a:endParaRPr dirty="0"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Lovec buď ulovil nebo neulovil zvěř (byla hojnost, nebo bída).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Grafický návrh: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Přírodní katastrofy </a:t>
            </a:r>
            <a:r>
              <a:rPr lang="cs-CZ" b="1" dirty="0"/>
              <a:t>(blesk, velká voda?)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Války </a:t>
            </a:r>
            <a:r>
              <a:rPr lang="cs-CZ" b="1" dirty="0"/>
              <a:t>(tank ?)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Nemoci </a:t>
            </a:r>
            <a:r>
              <a:rPr lang="cs-CZ" b="1" dirty="0"/>
              <a:t>(pacient na lůžku, doktor, injekční stříkačka)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p3:notes"/>
          <p:cNvSpPr txBox="1">
            <a:spLocks noGrp="1"/>
          </p:cNvSpPr>
          <p:nvPr>
            <p:ph type="sldNum" idx="12"/>
          </p:nvPr>
        </p:nvSpPr>
        <p:spPr>
          <a:xfrm>
            <a:off x="3849688" y="9428323"/>
            <a:ext cx="2946400" cy="49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4035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565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959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Místo „Tržní mechanismus“ mít „V ekonomice žel neumíme……“</a:t>
            </a:r>
            <a:endParaRPr/>
          </a:p>
        </p:txBody>
      </p:sp>
      <p:sp>
        <p:nvSpPr>
          <p:cNvPr id="227" name="Google Shape;227;p6:notes"/>
          <p:cNvSpPr txBox="1">
            <a:spLocks noGrp="1"/>
          </p:cNvSpPr>
          <p:nvPr>
            <p:ph type="sldNum" idx="12"/>
          </p:nvPr>
        </p:nvSpPr>
        <p:spPr>
          <a:xfrm>
            <a:off x="3849688" y="9428323"/>
            <a:ext cx="2946400" cy="49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8361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1392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0305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15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9"/>
              <a:buFont typeface="Arial"/>
              <a:buNone/>
              <a:defRPr sz="11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body" idx="1"/>
          </p:nvPr>
        </p:nvSpPr>
        <p:spPr>
          <a:xfrm rot="5400000">
            <a:off x="7839869" y="-2512327"/>
            <a:ext cx="8702676" cy="21029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>
            <a:spLocks noGrp="1"/>
          </p:cNvSpPr>
          <p:nvPr>
            <p:ph type="title"/>
          </p:nvPr>
        </p:nvSpPr>
        <p:spPr>
          <a:xfrm rot="5400000">
            <a:off x="14265555" y="3913359"/>
            <a:ext cx="11623676" cy="525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body" idx="1"/>
          </p:nvPr>
        </p:nvSpPr>
        <p:spPr>
          <a:xfrm rot="5400000">
            <a:off x="3598250" y="-1191708"/>
            <a:ext cx="11623676" cy="15467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1"/>
          <p:cNvSpPr txBox="1"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9"/>
              <a:buFont typeface="Calibri"/>
              <a:buNone/>
              <a:defRPr sz="11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2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2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2102983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42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2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2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3"/>
          <p:cNvSpPr txBox="1">
            <a:spLocks noGrp="1"/>
          </p:cNvSpPr>
          <p:nvPr>
            <p:ph type="title"/>
          </p:nvPr>
        </p:nvSpPr>
        <p:spPr>
          <a:xfrm>
            <a:off x="1663592" y="3419477"/>
            <a:ext cx="21029830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9"/>
              <a:buFont typeface="Calibri"/>
              <a:buNone/>
              <a:defRPr sz="11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3"/>
          <p:cNvSpPr txBox="1">
            <a:spLocks noGrp="1"/>
          </p:cNvSpPr>
          <p:nvPr>
            <p:ph type="body" idx="1"/>
          </p:nvPr>
        </p:nvSpPr>
        <p:spPr>
          <a:xfrm>
            <a:off x="1663592" y="9178927"/>
            <a:ext cx="2102983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43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3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3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4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4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10362526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44"/>
          <p:cNvSpPr txBox="1">
            <a:spLocks noGrp="1"/>
          </p:cNvSpPr>
          <p:nvPr>
            <p:ph type="body" idx="2"/>
          </p:nvPr>
        </p:nvSpPr>
        <p:spPr>
          <a:xfrm>
            <a:off x="12343596" y="3651250"/>
            <a:ext cx="10362526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4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4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4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5"/>
          <p:cNvSpPr txBox="1">
            <a:spLocks noGrp="1"/>
          </p:cNvSpPr>
          <p:nvPr>
            <p:ph type="title"/>
          </p:nvPr>
        </p:nvSpPr>
        <p:spPr>
          <a:xfrm>
            <a:off x="1679467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5"/>
          <p:cNvSpPr txBox="1"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118" name="Google Shape;118;p45"/>
          <p:cNvSpPr txBox="1">
            <a:spLocks noGrp="1"/>
          </p:cNvSpPr>
          <p:nvPr>
            <p:ph type="body" idx="2"/>
          </p:nvPr>
        </p:nvSpPr>
        <p:spPr>
          <a:xfrm>
            <a:off x="1679467" y="5010150"/>
            <a:ext cx="10314903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5"/>
          <p:cNvSpPr txBox="1">
            <a:spLocks noGrp="1"/>
          </p:cNvSpPr>
          <p:nvPr>
            <p:ph type="body" idx="3"/>
          </p:nvPr>
        </p:nvSpPr>
        <p:spPr>
          <a:xfrm>
            <a:off x="12343597" y="3362326"/>
            <a:ext cx="10365701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120" name="Google Shape;120;p45"/>
          <p:cNvSpPr txBox="1">
            <a:spLocks noGrp="1"/>
          </p:cNvSpPr>
          <p:nvPr>
            <p:ph type="body" idx="4"/>
          </p:nvPr>
        </p:nvSpPr>
        <p:spPr>
          <a:xfrm>
            <a:off x="12343597" y="5010150"/>
            <a:ext cx="10365701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5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5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5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6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6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6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6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7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7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7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8"/>
          <p:cNvSpPr txBox="1"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8"/>
          <p:cNvSpPr txBox="1">
            <a:spLocks noGrp="1"/>
          </p:cNvSpPr>
          <p:nvPr>
            <p:ph type="body" idx="1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marL="914400" lvl="1" indent="-584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136" name="Google Shape;136;p48"/>
          <p:cNvSpPr txBox="1">
            <a:spLocks noGrp="1"/>
          </p:cNvSpPr>
          <p:nvPr>
            <p:ph type="body" idx="2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7" name="Google Shape;137;p48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8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8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2102983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9"/>
          <p:cNvSpPr txBox="1"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9"/>
          <p:cNvSpPr>
            <a:spLocks noGrp="1"/>
          </p:cNvSpPr>
          <p:nvPr>
            <p:ph type="pic" idx="2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49"/>
          <p:cNvSpPr txBox="1">
            <a:spLocks noGrp="1"/>
          </p:cNvSpPr>
          <p:nvPr>
            <p:ph type="body" idx="1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4" name="Google Shape;144;p49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9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9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0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0"/>
          <p:cNvSpPr txBox="1">
            <a:spLocks noGrp="1"/>
          </p:cNvSpPr>
          <p:nvPr>
            <p:ph type="body" idx="1"/>
          </p:nvPr>
        </p:nvSpPr>
        <p:spPr>
          <a:xfrm rot="5400000">
            <a:off x="7839869" y="-2512327"/>
            <a:ext cx="8702676" cy="21029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50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0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0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1"/>
          <p:cNvSpPr txBox="1">
            <a:spLocks noGrp="1"/>
          </p:cNvSpPr>
          <p:nvPr>
            <p:ph type="title"/>
          </p:nvPr>
        </p:nvSpPr>
        <p:spPr>
          <a:xfrm rot="5400000">
            <a:off x="14265555" y="3913359"/>
            <a:ext cx="11623676" cy="525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1"/>
          <p:cNvSpPr txBox="1">
            <a:spLocks noGrp="1"/>
          </p:cNvSpPr>
          <p:nvPr>
            <p:ph type="body" idx="1"/>
          </p:nvPr>
        </p:nvSpPr>
        <p:spPr>
          <a:xfrm rot="5400000">
            <a:off x="3598250" y="-1191708"/>
            <a:ext cx="11623676" cy="15467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51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1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1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title"/>
          </p:nvPr>
        </p:nvSpPr>
        <p:spPr>
          <a:xfrm>
            <a:off x="1663592" y="3419477"/>
            <a:ext cx="21029830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9"/>
              <a:buFont typeface="Arial"/>
              <a:buNone/>
              <a:defRPr sz="11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1"/>
          </p:nvPr>
        </p:nvSpPr>
        <p:spPr>
          <a:xfrm>
            <a:off x="1663592" y="9178927"/>
            <a:ext cx="2102983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10362526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2"/>
          </p:nvPr>
        </p:nvSpPr>
        <p:spPr>
          <a:xfrm>
            <a:off x="12343596" y="3651250"/>
            <a:ext cx="10362526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 txBox="1">
            <a:spLocks noGrp="1"/>
          </p:cNvSpPr>
          <p:nvPr>
            <p:ph type="title"/>
          </p:nvPr>
        </p:nvSpPr>
        <p:spPr>
          <a:xfrm>
            <a:off x="1679467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2"/>
          </p:nvPr>
        </p:nvSpPr>
        <p:spPr>
          <a:xfrm>
            <a:off x="1679467" y="5010150"/>
            <a:ext cx="10314903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body" idx="3"/>
          </p:nvPr>
        </p:nvSpPr>
        <p:spPr>
          <a:xfrm>
            <a:off x="12343597" y="3362326"/>
            <a:ext cx="10365701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4"/>
          </p:nvPr>
        </p:nvSpPr>
        <p:spPr>
          <a:xfrm>
            <a:off x="12343597" y="5010150"/>
            <a:ext cx="10365701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body" idx="1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marL="914400" lvl="1" indent="-584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2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>
            <a:spLocks noGrp="1"/>
          </p:cNvSpPr>
          <p:nvPr>
            <p:ph type="pic" idx="2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9"/>
          <p:cNvSpPr txBox="1">
            <a:spLocks noGrp="1"/>
          </p:cNvSpPr>
          <p:nvPr>
            <p:ph type="body" idx="1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  <a:defRPr sz="8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2102983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2102983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1313655" y="7699396"/>
            <a:ext cx="73921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0" i="0" u="none" strike="noStrike" cap="none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Autoři prezentace</a:t>
            </a:r>
            <a:endParaRPr sz="3200" b="0" i="0" u="none" strike="noStrike" cap="none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1313655" y="8455396"/>
            <a:ext cx="32940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Luboš Komárek</a:t>
            </a:r>
            <a:endParaRPr/>
          </a:p>
        </p:txBody>
      </p:sp>
      <p:sp>
        <p:nvSpPr>
          <p:cNvPr id="165" name="Google Shape;165;p1"/>
          <p:cNvSpPr txBox="1"/>
          <p:nvPr/>
        </p:nvSpPr>
        <p:spPr>
          <a:xfrm>
            <a:off x="5553501" y="8455396"/>
            <a:ext cx="441653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Zlatuše Komárková</a:t>
            </a:r>
            <a:endParaRPr/>
          </a:p>
        </p:txBody>
      </p:sp>
      <p:sp>
        <p:nvSpPr>
          <p:cNvPr id="166" name="Google Shape;166;p1"/>
          <p:cNvSpPr txBox="1"/>
          <p:nvPr/>
        </p:nvSpPr>
        <p:spPr>
          <a:xfrm>
            <a:off x="1313654" y="9175396"/>
            <a:ext cx="4279071" cy="103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0" i="0" u="none" strike="noStrike" cap="none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sekce měnová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800" b="0" i="0" u="none" strike="noStrike" cap="none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Česká národní banka</a:t>
            </a:r>
            <a:endParaRPr/>
          </a:p>
        </p:txBody>
      </p:sp>
      <p:sp>
        <p:nvSpPr>
          <p:cNvPr id="167" name="Google Shape;167;p1"/>
          <p:cNvSpPr txBox="1"/>
          <p:nvPr/>
        </p:nvSpPr>
        <p:spPr>
          <a:xfrm>
            <a:off x="5553501" y="9175396"/>
            <a:ext cx="4416534" cy="103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0" i="0" u="none" strike="noStrike" cap="none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sekce finanční stability</a:t>
            </a:r>
            <a:endParaRPr sz="2800" b="0" i="0" u="none" strike="noStrike" cap="none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800" b="0" i="0" u="none" strike="noStrike" cap="none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Česká národní banka</a:t>
            </a:r>
            <a:endParaRPr/>
          </a:p>
        </p:txBody>
      </p:sp>
      <p:sp>
        <p:nvSpPr>
          <p:cNvPr id="168" name="Google Shape;168;p1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 b="0" i="0" u="none" strike="noStrike" cap="none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7955" y="4891396"/>
            <a:ext cx="1991124" cy="199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"/>
          <p:cNvSpPr txBox="1"/>
          <p:nvPr/>
        </p:nvSpPr>
        <p:spPr>
          <a:xfrm>
            <a:off x="1313655" y="2340000"/>
            <a:ext cx="9659145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Proč vznikají krize?</a:t>
            </a:r>
            <a:endParaRPr sz="7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0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0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0"/>
          <p:cNvSpPr txBox="1"/>
          <p:nvPr/>
        </p:nvSpPr>
        <p:spPr>
          <a:xfrm>
            <a:off x="1313655" y="2340000"/>
            <a:ext cx="104042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Krize</a:t>
            </a:r>
            <a:endParaRPr sz="7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0"/>
          <p:cNvSpPr txBox="1"/>
          <p:nvPr/>
        </p:nvSpPr>
        <p:spPr>
          <a:xfrm>
            <a:off x="1313655" y="3420000"/>
            <a:ext cx="8800729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 řadu věcí si „můžeme“ </a:t>
            </a:r>
            <a:r>
              <a:rPr lang="cs-CZ" sz="40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sami…  </a:t>
            </a:r>
            <a:endParaRPr sz="40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0"/>
          <p:cNvSpPr txBox="1"/>
          <p:nvPr/>
        </p:nvSpPr>
        <p:spPr>
          <a:xfrm>
            <a:off x="1313655" y="4788000"/>
            <a:ext cx="10285678" cy="804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3600"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Vláda provádí chybné kroky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Neúměrné zadlužování, chybné nastavení daní, odkládání řešení reformy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penzí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atd.</a:t>
            </a:r>
            <a:endParaRPr dirty="0"/>
          </a:p>
          <a:p>
            <a:pPr marR="0" lvl="0" algn="l" rtl="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3600"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Centrální banka provádí chybné kroky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Chybná (neoptimální) měnová politika při nastavení </a:t>
            </a:r>
            <a:r>
              <a:rPr lang="cs-CZ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úrokových sazeb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cs-CZ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měnového kurzu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, regulace </a:t>
            </a:r>
            <a:b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finančních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institucí (bank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) a dohled nad nimi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atd.</a:t>
            </a:r>
            <a:endParaRPr dirty="0"/>
          </a:p>
          <a:p>
            <a:pPr marR="0" lvl="0" algn="l" rtl="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3600"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Plíživé (zdánlivě menší) nezdary v určité zemi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Klesá </a:t>
            </a:r>
            <a:r>
              <a:rPr lang="cs-CZ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produktivita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(kolik jsme toho schopni vyrobit </a:t>
            </a:r>
            <a:b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při stejných nákladech, za stejný čas)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Domácí firmy ztrácí úspěšnost (úspěšnější </a:t>
            </a:r>
            <a:b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zahraniční </a:t>
            </a:r>
            <a:r>
              <a:rPr lang="cs-CZ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konkurence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)  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Zastaralé právní předpisy (např. pro zaměstnávání cizinců)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1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1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1"/>
          <p:cNvSpPr txBox="1"/>
          <p:nvPr/>
        </p:nvSpPr>
        <p:spPr>
          <a:xfrm>
            <a:off x="1313655" y="2340000"/>
            <a:ext cx="104042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Krize</a:t>
            </a:r>
            <a:endParaRPr sz="7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1"/>
          <p:cNvSpPr txBox="1"/>
          <p:nvPr/>
        </p:nvSpPr>
        <p:spPr>
          <a:xfrm>
            <a:off x="1313655" y="3420000"/>
            <a:ext cx="8102193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… za něco úplně „nemůžeme“   </a:t>
            </a:r>
            <a:endParaRPr sz="400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1"/>
          <p:cNvSpPr txBox="1"/>
          <p:nvPr/>
        </p:nvSpPr>
        <p:spPr>
          <a:xfrm>
            <a:off x="1313655" y="4788000"/>
            <a:ext cx="10285678" cy="747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Otevřenost ekonomiky </a:t>
            </a: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by měla </a:t>
            </a:r>
            <a: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být</a:t>
            </a:r>
            <a:b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 </a:t>
            </a:r>
            <a:r>
              <a:rPr lang="cs-CZ" sz="3600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lidi</a:t>
            </a: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3600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firmy</a:t>
            </a: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celou </a:t>
            </a:r>
            <a:r>
              <a:rPr lang="cs-CZ" sz="3600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zemi</a:t>
            </a: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výrazným přínosem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Drtivá většina zemí neovlivní „vývoj světa“, </a:t>
            </a:r>
            <a:b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ale vývoj ve světě může ovlivnit jejich vývoj</a:t>
            </a:r>
            <a:endParaRPr dirty="0"/>
          </a:p>
          <a:p>
            <a:pPr marL="457200" lvl="0" indent="-457200"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Příjemce „ceny</a:t>
            </a:r>
            <a:r>
              <a:rPr lang="cs-CZ" sz="3200" dirty="0">
                <a:solidFill>
                  <a:srgbClr val="7C7BAE"/>
                </a:solidFill>
              </a:rPr>
              <a:t>“/„vývoje“‒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drtivá většina zemí</a:t>
            </a:r>
            <a:endParaRPr dirty="0"/>
          </a:p>
          <a:p>
            <a:pPr marL="457200" lvl="0" indent="-457200"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Tvůrce „ceny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“/„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vývoje</a:t>
            </a:r>
            <a:r>
              <a:rPr lang="cs-CZ" sz="3200" dirty="0" smtClean="0">
                <a:solidFill>
                  <a:srgbClr val="7C7BAE"/>
                </a:solidFill>
              </a:rPr>
              <a:t>“ ‒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jen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světové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velmoci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jako USA,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Čína a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eurozóna (a to omezeně)</a:t>
            </a:r>
            <a:endParaRPr dirty="0"/>
          </a:p>
          <a:p>
            <a:pPr marR="0" lvl="0" algn="l" rtl="0"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SzPts val="3600"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Krize dopadá na malé otevřené země často </a:t>
            </a:r>
            <a:r>
              <a:rPr lang="en-US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silněji </a:t>
            </a: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nepřímo než přímo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Přímý vliv na Česko:</a:t>
            </a:r>
            <a:r>
              <a:rPr lang="cs-CZ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není zájem o české výrobky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Nepřímý vliv na Česko:</a:t>
            </a:r>
            <a:r>
              <a:rPr lang="cs-CZ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není zájem např. o německé výrobky,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do nichž české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firmy dodávají součástky 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2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2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2"/>
          <p:cNvSpPr txBox="1"/>
          <p:nvPr/>
        </p:nvSpPr>
        <p:spPr>
          <a:xfrm>
            <a:off x="1313655" y="2340000"/>
            <a:ext cx="104042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Krize</a:t>
            </a:r>
            <a:endParaRPr sz="7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2"/>
          <p:cNvSpPr txBox="1"/>
          <p:nvPr/>
        </p:nvSpPr>
        <p:spPr>
          <a:xfrm>
            <a:off x="1313655" y="3420000"/>
            <a:ext cx="10268745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Akciová</a:t>
            </a:r>
            <a:r>
              <a:rPr lang="cs-CZ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(strmý propad cen akcií)  </a:t>
            </a:r>
            <a:endParaRPr sz="400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2"/>
          <p:cNvSpPr txBox="1"/>
          <p:nvPr/>
        </p:nvSpPr>
        <p:spPr>
          <a:xfrm>
            <a:off x="1313655" y="4788000"/>
            <a:ext cx="10093098" cy="7540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Může být jedním z důvodů vzniku </a:t>
            </a:r>
            <a:r>
              <a:rPr lang="cs-CZ" sz="36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finanční </a:t>
            </a:r>
            <a:r>
              <a:rPr lang="cs-CZ" sz="3600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krize</a:t>
            </a:r>
            <a:endParaRPr lang="en-US" sz="3600" dirty="0" smtClean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Propad </a:t>
            </a: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cen akcií </a:t>
            </a:r>
            <a:endParaRPr lang="en-US" sz="360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57200"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Příklad:</a:t>
            </a:r>
            <a:r>
              <a:rPr lang="cs-CZ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Počátek velké hospodářské krize: kolaps akciového trhu v roce 1929 </a:t>
            </a:r>
            <a:r>
              <a:rPr lang="cs-CZ" sz="3200" dirty="0">
                <a:solidFill>
                  <a:srgbClr val="7C7BAE"/>
                </a:solidFill>
              </a:rPr>
              <a:t>➜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celosvětová krize </a:t>
            </a:r>
            <a:b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a jeden z nepřímých důvodů vzniku 2. světové války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Příklad:</a:t>
            </a:r>
            <a:r>
              <a:rPr lang="cs-CZ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Propad cen akcií technologických firem </a:t>
            </a:r>
            <a:b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v roce 2000 na ¼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původní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ceny </a:t>
            </a:r>
            <a:r>
              <a:rPr lang="cs-CZ" sz="3200" dirty="0">
                <a:solidFill>
                  <a:srgbClr val="7C7BAE"/>
                </a:solidFill>
              </a:rPr>
              <a:t>➜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propad cen akcií vede k propadu bohatství investorů (v zemích jako USA i běžných občanů) </a:t>
            </a:r>
            <a:r>
              <a:rPr lang="cs-CZ" sz="3200" dirty="0">
                <a:solidFill>
                  <a:srgbClr val="7C7BAE"/>
                </a:solidFill>
              </a:rPr>
              <a:t>➜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odčerpání finančních prostředků </a:t>
            </a:r>
            <a:r>
              <a:rPr lang="cs-CZ" sz="3200" dirty="0">
                <a:solidFill>
                  <a:srgbClr val="7C7BAE"/>
                </a:solidFill>
              </a:rPr>
              <a:t>➜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lidé méně nakupují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firmy vyrábí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a některé krachují) </a:t>
            </a:r>
            <a:r>
              <a:rPr lang="cs-CZ" sz="3200" dirty="0">
                <a:solidFill>
                  <a:srgbClr val="7C7BAE"/>
                </a:solidFill>
              </a:rPr>
              <a:t>➜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recese </a:t>
            </a:r>
            <a:r>
              <a:rPr lang="cs-CZ" sz="3200" dirty="0">
                <a:solidFill>
                  <a:srgbClr val="7C7BAE"/>
                </a:solidFill>
              </a:rPr>
              <a:t>➜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krize 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3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3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3"/>
          <p:cNvSpPr txBox="1"/>
          <p:nvPr/>
        </p:nvSpPr>
        <p:spPr>
          <a:xfrm>
            <a:off x="1313655" y="2340000"/>
            <a:ext cx="104042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Krize</a:t>
            </a:r>
            <a:endParaRPr sz="7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3"/>
          <p:cNvSpPr txBox="1"/>
          <p:nvPr/>
        </p:nvSpPr>
        <p:spPr>
          <a:xfrm>
            <a:off x="1313655" y="3420000"/>
            <a:ext cx="10268745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Akciová</a:t>
            </a:r>
            <a:r>
              <a:rPr lang="cs-CZ" sz="4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(strmý propad cen akcií)  </a:t>
            </a:r>
            <a:endParaRPr sz="40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3"/>
          <p:cNvSpPr txBox="1"/>
          <p:nvPr/>
        </p:nvSpPr>
        <p:spPr>
          <a:xfrm>
            <a:off x="1313655" y="4788000"/>
            <a:ext cx="10268745" cy="787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Investoři čím dál tím více investují </a:t>
            </a:r>
            <a: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bez </a:t>
            </a: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ohledu </a:t>
            </a:r>
            <a: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 </a:t>
            </a: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geografické </a:t>
            </a:r>
            <a: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hranice</a:t>
            </a:r>
            <a:endParaRPr lang="en-US" sz="360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Pozitiva:</a:t>
            </a:r>
            <a:r>
              <a:rPr lang="cs-CZ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větší investiční příležitosti pro investory, větší možnosti pro domácí firmy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Negativa:</a:t>
            </a:r>
            <a:r>
              <a:rPr lang="cs-CZ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možný přenos „nákazy“ do domácí ekonomiky, vyšší anonymita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Platí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pro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investování do akcií, ale také státních dluhopisů, komodit (zlato, ropa, průmyslové kovy), nemovitostí, </a:t>
            </a:r>
            <a:r>
              <a:rPr lang="cs-CZ" sz="3200" dirty="0" err="1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kryptoaktiv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atd.</a:t>
            </a:r>
            <a:endParaRPr dirty="0"/>
          </a:p>
          <a:p>
            <a:pPr marL="742950" marR="0" lvl="1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3"/>
          <p:cNvSpPr/>
          <p:nvPr/>
        </p:nvSpPr>
        <p:spPr>
          <a:xfrm>
            <a:off x="1313654" y="11400846"/>
            <a:ext cx="965914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POZOR! Investování </a:t>
            </a:r>
            <a:r>
              <a:rPr lang="cs-CZ" sz="28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do akcií a dalších aktiv může přinést vyšší výnos, ale je spojeno s vyšším </a:t>
            </a:r>
            <a:r>
              <a:rPr lang="cs-CZ" sz="2800" b="1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rizikem</a:t>
            </a:r>
            <a:r>
              <a:rPr lang="cs-CZ" sz="2800" b="1" dirty="0">
                <a:solidFill>
                  <a:srgbClr val="FFC000"/>
                </a:solidFill>
              </a:rPr>
              <a:t>!</a:t>
            </a:r>
            <a:endParaRPr sz="2800" b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4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4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4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4"/>
          <p:cNvSpPr txBox="1"/>
          <p:nvPr/>
        </p:nvSpPr>
        <p:spPr>
          <a:xfrm>
            <a:off x="1313655" y="2340000"/>
            <a:ext cx="104042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Krize</a:t>
            </a:r>
            <a:endParaRPr sz="7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4"/>
          <p:cNvSpPr txBox="1"/>
          <p:nvPr/>
        </p:nvSpPr>
        <p:spPr>
          <a:xfrm>
            <a:off x="1313655" y="3420000"/>
            <a:ext cx="9574478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Měnová</a:t>
            </a:r>
            <a:r>
              <a:rPr lang="cs-CZ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(propad hodnoty měny)</a:t>
            </a:r>
            <a:endParaRPr sz="400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4"/>
          <p:cNvSpPr txBox="1"/>
          <p:nvPr/>
        </p:nvSpPr>
        <p:spPr>
          <a:xfrm>
            <a:off x="1313655" y="4788000"/>
            <a:ext cx="10285678" cy="634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Může být jedním z důvodů vzniku finanční krize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Měnová krize je projevem hlubších problémů </a:t>
            </a:r>
            <a:b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 dané </a:t>
            </a:r>
            <a: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zemi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Velmi rychlý propad hodnoty měny k měnám rezervním </a:t>
            </a: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Oslabení měny je „dobrou zprávou“ pro vývozce </a:t>
            </a:r>
            <a:b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a „špatnou“ zprávou pro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dovozce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Důvodů oslabení měny může být velmi mnoho, měnový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kurz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reaguje téměř na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vše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Rezervní měny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: $, €, ¥, £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5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5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5"/>
          <p:cNvSpPr txBox="1"/>
          <p:nvPr/>
        </p:nvSpPr>
        <p:spPr>
          <a:xfrm>
            <a:off x="1313655" y="2340000"/>
            <a:ext cx="104042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Krize</a:t>
            </a:r>
            <a:endParaRPr sz="7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5"/>
          <p:cNvSpPr txBox="1"/>
          <p:nvPr/>
        </p:nvSpPr>
        <p:spPr>
          <a:xfrm>
            <a:off x="1313655" y="3420000"/>
            <a:ext cx="9574478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Měnová</a:t>
            </a:r>
            <a:r>
              <a:rPr lang="cs-CZ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(propad hodnoty měny)</a:t>
            </a:r>
            <a:endParaRPr sz="400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5"/>
          <p:cNvSpPr txBox="1"/>
          <p:nvPr/>
        </p:nvSpPr>
        <p:spPr>
          <a:xfrm>
            <a:off x="1313655" y="4788000"/>
            <a:ext cx="10285678" cy="7232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Silný propad měny vyvolává obecnou nejistotu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Obecně špatná zpráva pro podnikatelské prostředí 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Zadlužení v zahraniční měně = problém</a:t>
            </a:r>
            <a:r>
              <a:rPr lang="cs-CZ" sz="3600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Prudké oslabení měny může mít pro </a:t>
            </a:r>
            <a:r>
              <a:rPr lang="cs-CZ" sz="32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zemi</a:t>
            </a:r>
            <a:r>
              <a:rPr lang="cs-CZ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3200" u="sng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firmy</a:t>
            </a:r>
            <a:r>
              <a:rPr lang="cs-CZ" sz="320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cs-CZ" sz="32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lidi</a:t>
            </a:r>
            <a:r>
              <a:rPr lang="cs-CZ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devastující účinky, pokud je zadlužení v zahraniční měně (obvykle dolarech nebo eurech)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Velmi rychlé posílení měny k </a:t>
            </a:r>
            <a: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rezervním měnám </a:t>
            </a: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 pro </a:t>
            </a:r>
            <a:r>
              <a:rPr lang="cs-CZ" sz="3600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zemi</a:t>
            </a: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3600" u="sng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firmy</a:t>
            </a:r>
            <a: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cs-CZ" sz="3600" u="sng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lidi</a:t>
            </a:r>
            <a: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také škodlivé</a:t>
            </a: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Posílení měny je „dobrou zprávou“ pro dovozce </a:t>
            </a:r>
            <a:b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a „špatnou“ zprávou pro vývozce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825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5"/>
          <p:cNvSpPr/>
          <p:nvPr/>
        </p:nvSpPr>
        <p:spPr>
          <a:xfrm>
            <a:off x="1313654" y="11400846"/>
            <a:ext cx="907011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POZOR! Dlužit </a:t>
            </a:r>
            <a:r>
              <a:rPr lang="cs-CZ" sz="28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v cizí měně je podstatně </a:t>
            </a:r>
            <a:r>
              <a:rPr lang="cs-CZ" sz="2800" b="1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rizikovější!</a:t>
            </a:r>
            <a:endParaRPr sz="2800" b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6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6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6"/>
          <p:cNvSpPr txBox="1"/>
          <p:nvPr/>
        </p:nvSpPr>
        <p:spPr>
          <a:xfrm>
            <a:off x="1313655" y="2340000"/>
            <a:ext cx="104042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Krize</a:t>
            </a:r>
            <a:endParaRPr sz="7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6"/>
          <p:cNvSpPr txBox="1"/>
          <p:nvPr/>
        </p:nvSpPr>
        <p:spPr>
          <a:xfrm>
            <a:off x="1313655" y="3420000"/>
            <a:ext cx="10285678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Hypoteční</a:t>
            </a:r>
            <a:r>
              <a:rPr lang="cs-CZ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(propad cen nemovitostí)  </a:t>
            </a:r>
            <a:endParaRPr sz="400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6"/>
          <p:cNvSpPr txBox="1"/>
          <p:nvPr/>
        </p:nvSpPr>
        <p:spPr>
          <a:xfrm>
            <a:off x="1313655" y="4788000"/>
            <a:ext cx="10285678" cy="732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Může být jedním z důvodů vzniku finanční krize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Extrémně nízké úrokové sazby motivovaly lidi </a:t>
            </a:r>
            <a:b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 více </a:t>
            </a:r>
            <a:r>
              <a:rPr lang="cs-CZ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zadlužovat</a:t>
            </a:r>
            <a:r>
              <a:rPr lang="cs-CZ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</a:t>
            </a:r>
            <a:r>
              <a:rPr lang="cs-CZ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Nákupy nemovitostí </a:t>
            </a:r>
            <a: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často nebyly za </a:t>
            </a: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účelem uspokojení bytových potřeb lidí, ale proto, </a:t>
            </a:r>
            <a:b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aby na nich lidé a firmy do budoucna vydělali </a:t>
            </a: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Velmi nízké úrokové sazby nafukovaly </a:t>
            </a:r>
            <a:r>
              <a:rPr lang="cs-CZ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cenovou bublinu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, více lidí „dosáhlo“ na koupi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nemovitosti,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a tak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ceny nemovitostí dále rostly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u="sng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Příklad: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ceny nemovitostí (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pozemků, domů, bytů)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rostou o 15 % ročně, lidé si kupují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nemovitosti,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aby jim nesly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úrok,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nikoliv pro své bydlení 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7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7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7"/>
          <p:cNvSpPr txBox="1"/>
          <p:nvPr/>
        </p:nvSpPr>
        <p:spPr>
          <a:xfrm>
            <a:off x="1313655" y="2340000"/>
            <a:ext cx="104042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Krize</a:t>
            </a:r>
            <a:endParaRPr sz="7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7"/>
          <p:cNvSpPr txBox="1"/>
          <p:nvPr/>
        </p:nvSpPr>
        <p:spPr>
          <a:xfrm>
            <a:off x="1313655" y="3420000"/>
            <a:ext cx="9659145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Hypoteční</a:t>
            </a:r>
            <a:r>
              <a:rPr lang="cs-CZ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(propad cen nemovitostí) </a:t>
            </a:r>
            <a:endParaRPr sz="400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7"/>
          <p:cNvSpPr txBox="1"/>
          <p:nvPr/>
        </p:nvSpPr>
        <p:spPr>
          <a:xfrm>
            <a:off x="1313655" y="4788000"/>
            <a:ext cx="10139592" cy="529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Řada domácností nepočítala s tím, že se úroková sazba (za kterou si půjčili) může </a:t>
            </a:r>
            <a: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zvýšit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Rychlý a podstatný nárůst úrokových sazeb </a:t>
            </a:r>
            <a:b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je citelný pro domácnosti s hypotékou</a:t>
            </a:r>
            <a:endParaRPr dirty="0"/>
          </a:p>
          <a:p>
            <a:pPr marL="457200" lvl="0" indent="-457200"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Příklad</a:t>
            </a:r>
            <a:r>
              <a:rPr lang="cs-CZ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z novodobé historie: centrální banka USA (</a:t>
            </a:r>
            <a:r>
              <a:rPr lang="cs-CZ" sz="3200" dirty="0" err="1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Fed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) podstatně zvýšila úrokovou sazbu z 1 % </a:t>
            </a:r>
            <a:b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až na 5 % </a:t>
            </a:r>
            <a:r>
              <a:rPr lang="cs-CZ" sz="3200" dirty="0">
                <a:solidFill>
                  <a:srgbClr val="7C7BAE"/>
                </a:solidFill>
              </a:rPr>
              <a:t>➜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lidé postupně nebyli schopni splácet své úvěry </a:t>
            </a:r>
            <a:r>
              <a:rPr lang="cs-CZ" sz="3200" dirty="0">
                <a:solidFill>
                  <a:srgbClr val="7C7BAE"/>
                </a:solidFill>
              </a:rPr>
              <a:t>➜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snížení prodejů domů </a:t>
            </a:r>
            <a:r>
              <a:rPr lang="cs-CZ" sz="3200" dirty="0">
                <a:solidFill>
                  <a:srgbClr val="7C7BAE"/>
                </a:solidFill>
              </a:rPr>
              <a:t>➜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pokles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cen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domů </a:t>
            </a:r>
            <a:r>
              <a:rPr lang="cs-CZ" sz="3200" dirty="0">
                <a:solidFill>
                  <a:srgbClr val="7C7BAE"/>
                </a:solidFill>
              </a:rPr>
              <a:t>➜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vrácení domů bankám (ztráty bank) </a:t>
            </a:r>
            <a:r>
              <a:rPr lang="cs-CZ" sz="3200" dirty="0">
                <a:solidFill>
                  <a:srgbClr val="7C7BAE"/>
                </a:solidFill>
              </a:rPr>
              <a:t>➜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krachy bank </a:t>
            </a:r>
            <a:r>
              <a:rPr lang="cs-CZ" sz="3200" dirty="0">
                <a:solidFill>
                  <a:srgbClr val="7C7BAE"/>
                </a:solidFill>
              </a:rPr>
              <a:t>➜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propad ekonomiky do krize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7"/>
          <p:cNvSpPr/>
          <p:nvPr/>
        </p:nvSpPr>
        <p:spPr>
          <a:xfrm>
            <a:off x="1313654" y="11400846"/>
            <a:ext cx="77332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POZOR! Ceny </a:t>
            </a:r>
            <a:r>
              <a:rPr lang="cs-CZ" sz="28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nemovitostí mohou i </a:t>
            </a:r>
            <a:r>
              <a:rPr lang="cs-CZ" sz="2800" b="1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klesat! </a:t>
            </a:r>
            <a:endParaRPr sz="2800" b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8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8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8"/>
          <p:cNvSpPr txBox="1"/>
          <p:nvPr/>
        </p:nvSpPr>
        <p:spPr>
          <a:xfrm>
            <a:off x="1313655" y="2340000"/>
            <a:ext cx="104042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Krize</a:t>
            </a:r>
            <a:endParaRPr sz="7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1313655" y="3420000"/>
            <a:ext cx="9371278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Dluhová</a:t>
            </a:r>
            <a:r>
              <a:rPr lang="cs-CZ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(neudržitelná míra zadlužení) </a:t>
            </a:r>
            <a:endParaRPr sz="400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1313655" y="4788000"/>
            <a:ext cx="10285678" cy="729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Může být jedním z důvodů vzniku finanční krize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Nezodpovědné chování vlád = zadlužování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Dluh je dobrý sluha, ale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zlý pán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Státní bankroty: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Situace, kdy stát nesplácí své závazky včas, </a:t>
            </a:r>
            <a:b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nebo oznámí, že své závazky nebude </a:t>
            </a:r>
            <a:b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(zcela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nebo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částečně)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splácet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Z historického pohledu se tak stávalo zejména </a:t>
            </a:r>
            <a:b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po prohraných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válkách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či politických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převratech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Historické příklady</a:t>
            </a:r>
            <a:r>
              <a:rPr lang="cs-CZ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Francie (1815), Rusko (1917)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Novodobé příklady</a:t>
            </a:r>
            <a:r>
              <a:rPr lang="cs-CZ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Argentina (2002), </a:t>
            </a:r>
            <a:b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Island (2008),  Ekvádor (2009).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9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9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9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9"/>
          <p:cNvSpPr txBox="1"/>
          <p:nvPr/>
        </p:nvSpPr>
        <p:spPr>
          <a:xfrm>
            <a:off x="1313655" y="2340000"/>
            <a:ext cx="104042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Krize</a:t>
            </a:r>
            <a:endParaRPr sz="7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9"/>
          <p:cNvSpPr txBox="1"/>
          <p:nvPr/>
        </p:nvSpPr>
        <p:spPr>
          <a:xfrm>
            <a:off x="1313655" y="3420000"/>
            <a:ext cx="9887745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Dluhová</a:t>
            </a:r>
            <a:r>
              <a:rPr lang="cs-CZ" sz="4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40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cs-CZ" sz="4000" b="1" dirty="0" smtClean="0">
                <a:solidFill>
                  <a:srgbClr val="FFFFFF"/>
                </a:solidFill>
              </a:rPr>
              <a:t>neudržitelná </a:t>
            </a:r>
            <a:r>
              <a:rPr lang="cs-CZ" sz="40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4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míra zadlužení) </a:t>
            </a:r>
            <a:endParaRPr sz="4000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9"/>
          <p:cNvSpPr txBox="1"/>
          <p:nvPr/>
        </p:nvSpPr>
        <p:spPr>
          <a:xfrm>
            <a:off x="1313655" y="4788000"/>
            <a:ext cx="10285678" cy="566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Extrémně nízké úrokové sazby umožnily vládám zadlužit své země více, než bylo nezbytné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Zadlužení vlád na investice: rozumné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Zadlužení vlád na spotřebu: nerozumné 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Zadlužení: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Obezřetné (do 30 % hodnoty, kterou daná země </a:t>
            </a:r>
            <a:b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za 1 rok vyrobí = HDP)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Akceptovatelné (do 60 % HDP)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Rizikové (kolem 100 % HDP)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Neudržitelné (nad 150 % HDP)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9"/>
          <p:cNvSpPr/>
          <p:nvPr/>
        </p:nvSpPr>
        <p:spPr>
          <a:xfrm>
            <a:off x="1313654" y="10711093"/>
            <a:ext cx="1040381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POZOR! Předlužené </a:t>
            </a:r>
            <a:r>
              <a:rPr lang="cs-CZ" sz="28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země dluh tíží </a:t>
            </a:r>
            <a:r>
              <a:rPr lang="cs-CZ" sz="2800" b="1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 omezuje</a:t>
            </a:r>
            <a:r>
              <a:rPr lang="en-US" sz="2800" b="1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jejich rozvoj!</a:t>
            </a:r>
            <a:endParaRPr sz="2800" b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 b="0" i="0" u="none" strike="noStrike" cap="none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"/>
          <p:cNvSpPr txBox="1"/>
          <p:nvPr/>
        </p:nvSpPr>
        <p:spPr>
          <a:xfrm>
            <a:off x="1313655" y="2340000"/>
            <a:ext cx="9659145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Obsah</a:t>
            </a:r>
            <a:endParaRPr sz="7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00996" y="4539989"/>
            <a:ext cx="1255317" cy="125531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"/>
          <p:cNvSpPr txBox="1"/>
          <p:nvPr/>
        </p:nvSpPr>
        <p:spPr>
          <a:xfrm>
            <a:off x="3228689" y="4855898"/>
            <a:ext cx="7715536" cy="6324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7200"/>
              </a:spcAft>
              <a:buNone/>
            </a:pPr>
            <a:r>
              <a:rPr lang="cs-CZ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LEPŠÍ A HORŠÍ </a:t>
            </a:r>
            <a:r>
              <a:rPr lang="cs-CZ" sz="36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ČASY</a:t>
            </a:r>
          </a:p>
          <a:p>
            <a:pPr marL="0" marR="0" lvl="0" indent="0" algn="l" rtl="0">
              <a:spcBef>
                <a:spcPts val="0"/>
              </a:spcBef>
              <a:spcAft>
                <a:spcPts val="7200"/>
              </a:spcAft>
              <a:buNone/>
            </a:pPr>
            <a:r>
              <a:rPr lang="cs-CZ" sz="36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KOLÍSÁNÍ EKONOMIKY</a:t>
            </a:r>
          </a:p>
          <a:p>
            <a:pPr marL="0" marR="0" lvl="0" indent="0" algn="l" rtl="0">
              <a:spcBef>
                <a:spcPts val="0"/>
              </a:spcBef>
              <a:spcAft>
                <a:spcPts val="5000"/>
              </a:spcAft>
              <a:buNone/>
            </a:pPr>
            <a:r>
              <a:rPr lang="cs-CZ" sz="36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KRIZE</a:t>
            </a:r>
          </a:p>
          <a:p>
            <a:pPr marL="0" marR="0" lvl="0" indent="0" algn="l" rtl="0">
              <a:spcBef>
                <a:spcPts val="0"/>
              </a:spcBef>
              <a:spcAft>
                <a:spcPts val="7200"/>
              </a:spcAft>
              <a:buNone/>
            </a:pPr>
            <a:r>
              <a:rPr lang="cs-CZ" sz="36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ROLE </a:t>
            </a:r>
            <a:r>
              <a:rPr lang="cs-CZ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CENTRÁLNÍ BANKY </a:t>
            </a:r>
            <a:br>
              <a:rPr lang="cs-CZ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PREVENCE KRIZÍ</a:t>
            </a:r>
            <a:endParaRPr sz="3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00994" y="8932523"/>
            <a:ext cx="1255317" cy="1255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00995" y="6004167"/>
            <a:ext cx="1255317" cy="1255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00995" y="7468345"/>
            <a:ext cx="1255317" cy="1255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0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0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0"/>
          <p:cNvSpPr txBox="1"/>
          <p:nvPr/>
        </p:nvSpPr>
        <p:spPr>
          <a:xfrm>
            <a:off x="1313655" y="2340000"/>
            <a:ext cx="104042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Krize</a:t>
            </a:r>
            <a:endParaRPr sz="7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0"/>
          <p:cNvSpPr txBox="1"/>
          <p:nvPr/>
        </p:nvSpPr>
        <p:spPr>
          <a:xfrm>
            <a:off x="1313655" y="3420000"/>
            <a:ext cx="8102193" cy="740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>
                <a:solidFill>
                  <a:srgbClr val="FF66CC"/>
                </a:solidFill>
                <a:latin typeface="Arial"/>
                <a:ea typeface="Arial"/>
                <a:cs typeface="Arial"/>
                <a:sym typeface="Arial"/>
              </a:rPr>
              <a:t>Epidemická</a:t>
            </a:r>
            <a:endParaRPr sz="4000">
              <a:solidFill>
                <a:srgbClr val="FF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0"/>
          <p:cNvSpPr txBox="1"/>
          <p:nvPr/>
        </p:nvSpPr>
        <p:spPr>
          <a:xfrm>
            <a:off x="1313655" y="4788000"/>
            <a:ext cx="10232582" cy="6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Dilema mezi ochranou zdraví jedinců </a:t>
            </a:r>
            <a: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chodem ekonomiky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cs-CZ" sz="3600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Lockdown</a:t>
            </a: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 je velmi ekonomicky nákladný </a:t>
            </a:r>
            <a:b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dlouhodobě neudržitelný</a:t>
            </a:r>
            <a:endParaRPr dirty="0"/>
          </a:p>
          <a:p>
            <a:pPr marL="457200" lvl="0" indent="-457200"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Zastavení / zbrzdění ekonomiky </a:t>
            </a:r>
            <a:r>
              <a:rPr lang="cs-CZ" sz="3200" dirty="0">
                <a:solidFill>
                  <a:srgbClr val="7C7BAE"/>
                </a:solidFill>
              </a:rPr>
              <a:t>➜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nižší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příjmy</a:t>
            </a:r>
            <a:b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u="sng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lidí</a:t>
            </a:r>
            <a:r>
              <a:rPr lang="cs-CZ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32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firem</a:t>
            </a:r>
            <a:r>
              <a:rPr lang="cs-CZ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32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státu</a:t>
            </a:r>
            <a:r>
              <a:rPr lang="cs-CZ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</a:rPr>
              <a:t>➜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propouštění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a méně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peněz</a:t>
            </a:r>
            <a:b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do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zdravotnictví </a:t>
            </a:r>
            <a:r>
              <a:rPr lang="cs-CZ" sz="3200" dirty="0">
                <a:solidFill>
                  <a:srgbClr val="7C7BAE"/>
                </a:solidFill>
              </a:rPr>
              <a:t>➜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horší zdravotní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péče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Chytrá karanténa a očkování má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význam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Rizikové skupiny a jejich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ochrana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Obecné zabránění panice (boj s neviditelným nepřítelem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0"/>
          <p:cNvSpPr/>
          <p:nvPr/>
        </p:nvSpPr>
        <p:spPr>
          <a:xfrm>
            <a:off x="1313654" y="11400846"/>
            <a:ext cx="54087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POZOR! Virus </a:t>
            </a:r>
            <a:r>
              <a:rPr lang="cs-CZ" sz="28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nezná </a:t>
            </a:r>
            <a:r>
              <a:rPr lang="cs-CZ" sz="2800" b="1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hranice!</a:t>
            </a:r>
            <a:endParaRPr sz="2800" b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1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1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1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1"/>
          <p:cNvSpPr txBox="1"/>
          <p:nvPr/>
        </p:nvSpPr>
        <p:spPr>
          <a:xfrm>
            <a:off x="1313655" y="2340000"/>
            <a:ext cx="104042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Role centrální banky</a:t>
            </a:r>
            <a:endParaRPr sz="7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1"/>
          <p:cNvSpPr txBox="1"/>
          <p:nvPr/>
        </p:nvSpPr>
        <p:spPr>
          <a:xfrm>
            <a:off x="1313655" y="3420000"/>
            <a:ext cx="9240045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 </a:t>
            </a:r>
            <a:r>
              <a:rPr lang="cs-CZ" sz="40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musí dělat </a:t>
            </a:r>
            <a:r>
              <a:rPr lang="en-US" sz="4000" b="1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centr</a:t>
            </a:r>
            <a:r>
              <a:rPr lang="cs-CZ" sz="4000" b="1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ální</a:t>
            </a:r>
            <a:r>
              <a:rPr lang="cs-CZ" sz="40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banka? </a:t>
            </a:r>
            <a:endParaRPr sz="40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1"/>
          <p:cNvSpPr txBox="1"/>
          <p:nvPr/>
        </p:nvSpPr>
        <p:spPr>
          <a:xfrm>
            <a:off x="1313654" y="4788000"/>
            <a:ext cx="10285800" cy="6955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Pečovat o cenovou a f</a:t>
            </a:r>
            <a:r>
              <a:rPr lang="cs-CZ" sz="3600" dirty="0">
                <a:solidFill>
                  <a:srgbClr val="FFFFFF"/>
                </a:solidFill>
              </a:rPr>
              <a:t>inanční </a:t>
            </a: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stabilitu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Uvedeno v Ústavě České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republiky</a:t>
            </a:r>
            <a:r>
              <a:rPr lang="en-US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a v zákoně o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České národní bance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V některých zemích rozděleno mezi více institucí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Cenová stabilita</a:t>
            </a: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ideálně 2% růst cen </a:t>
            </a:r>
            <a:b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 ekonomice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Finanční stabilita</a:t>
            </a: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stabilita celého finančního sektoru (bank, pojišťoven, penzijních fondů) </a:t>
            </a:r>
            <a:b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nemovitostního trhu</a:t>
            </a: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57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57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2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2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2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2"/>
          <p:cNvSpPr txBox="1"/>
          <p:nvPr/>
        </p:nvSpPr>
        <p:spPr>
          <a:xfrm>
            <a:off x="1313655" y="2340000"/>
            <a:ext cx="104042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Role centrální banky</a:t>
            </a:r>
            <a:endParaRPr sz="7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2"/>
          <p:cNvSpPr txBox="1"/>
          <p:nvPr/>
        </p:nvSpPr>
        <p:spPr>
          <a:xfrm>
            <a:off x="1313655" y="3420000"/>
            <a:ext cx="8102193" cy="740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Dosahování cenové stability </a:t>
            </a:r>
            <a:endParaRPr sz="400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22"/>
          <p:cNvSpPr txBox="1"/>
          <p:nvPr/>
        </p:nvSpPr>
        <p:spPr>
          <a:xfrm>
            <a:off x="1313655" y="4788000"/>
            <a:ext cx="10294576" cy="8186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Inflace bude nad 2 % a ekonomika se </a:t>
            </a:r>
            <a:r>
              <a:rPr lang="cs-CZ" sz="36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bude přehřívat: </a:t>
            </a: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centrální banka </a:t>
            </a:r>
            <a:r>
              <a:rPr lang="cs-CZ" sz="3600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zvýší</a:t>
            </a: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úrokovou sazbu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Inflace bude pod 2 % a ekonomice se nebude dařit: </a:t>
            </a: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centrální banka </a:t>
            </a:r>
            <a:r>
              <a:rPr lang="cs-CZ" sz="3600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sníží</a:t>
            </a: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úrokovou sazbu</a:t>
            </a:r>
            <a:endParaRPr dirty="0"/>
          </a:p>
          <a:p>
            <a:pPr marL="285750" marR="0" lvl="0" indent="-57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 když však úrokové sazby snížit nelze?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Vyhlášení „ústního slibu“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Oslabení měnového kurzu koruny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Nákup </a:t>
            </a:r>
            <a:r>
              <a:rPr lang="cs-CZ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cenných papírů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Podpora financování podniků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Záporné úrokové sazby (-X %)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57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57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3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3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3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3"/>
          <p:cNvSpPr txBox="1"/>
          <p:nvPr/>
        </p:nvSpPr>
        <p:spPr>
          <a:xfrm>
            <a:off x="1313655" y="2340000"/>
            <a:ext cx="104042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Role centrální banky</a:t>
            </a:r>
            <a:endParaRPr sz="7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3"/>
          <p:cNvSpPr txBox="1"/>
          <p:nvPr/>
        </p:nvSpPr>
        <p:spPr>
          <a:xfrm>
            <a:off x="1313655" y="3420000"/>
            <a:ext cx="8102193" cy="740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Dosahování finanční stability  </a:t>
            </a:r>
            <a:endParaRPr sz="400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3"/>
          <p:cNvSpPr txBox="1"/>
          <p:nvPr/>
        </p:nvSpPr>
        <p:spPr>
          <a:xfrm>
            <a:off x="1313655" y="4788000"/>
            <a:ext cx="10124094" cy="80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Paradox: zárodky finančních krizí vznikají </a:t>
            </a:r>
            <a:b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 dobrých dobách, tj. časech hojnosti!</a:t>
            </a:r>
            <a:r>
              <a:rPr lang="cs-CZ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Centrální banka může: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přimět banky a ostatní finanční instituce vytvářet </a:t>
            </a:r>
            <a:b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si patřičné </a:t>
            </a:r>
            <a:r>
              <a:rPr lang="cs-CZ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rezervy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ovlivňovat vývoj na nemovitostním a hypotečním trhu: 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LTV</a:t>
            </a:r>
            <a:r>
              <a:rPr lang="en-US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	≈ neberu si příliš vysoký úvěr?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DTI</a:t>
            </a:r>
            <a:r>
              <a:rPr lang="en-US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≈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nebudu předlužený?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DSTI</a:t>
            </a:r>
            <a:r>
              <a:rPr lang="en-US" sz="3200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≈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zvládnu úvěr splácet?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57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57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4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24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4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4"/>
          <p:cNvSpPr txBox="1"/>
          <p:nvPr/>
        </p:nvSpPr>
        <p:spPr>
          <a:xfrm>
            <a:off x="1313655" y="2340000"/>
            <a:ext cx="103026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Prevence krize</a:t>
            </a:r>
            <a:endParaRPr sz="7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4"/>
          <p:cNvSpPr txBox="1"/>
          <p:nvPr/>
        </p:nvSpPr>
        <p:spPr>
          <a:xfrm>
            <a:off x="1313655" y="4788000"/>
            <a:ext cx="10285678" cy="747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3600" spc="-30" dirty="0">
                <a:solidFill>
                  <a:srgbClr val="FFFFFF"/>
                </a:solidFill>
                <a:sym typeface="Arial"/>
              </a:rPr>
              <a:t>Globalizace a role mezinárodního obchodu</a:t>
            </a:r>
            <a:endParaRPr spc="-30" dirty="0"/>
          </a:p>
          <a:p>
            <a:pPr marL="457200" marR="0" lvl="0" indent="-457200" algn="l" rtl="0">
              <a:spcBef>
                <a:spcPts val="0"/>
              </a:spcBef>
              <a:spcAft>
                <a:spcPts val="20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2800" u="sng" spc="-30" dirty="0">
                <a:solidFill>
                  <a:schemeClr val="bg1"/>
                </a:solidFill>
                <a:sym typeface="Arial"/>
              </a:rPr>
              <a:t>Kdysi:</a:t>
            </a:r>
            <a:r>
              <a:rPr lang="cs-CZ" sz="2800" spc="-30" dirty="0">
                <a:solidFill>
                  <a:schemeClr val="bg1"/>
                </a:solidFill>
                <a:sym typeface="Arial"/>
              </a:rPr>
              <a:t> </a:t>
            </a:r>
            <a:r>
              <a:rPr lang="cs-CZ" sz="2800" spc="-30" dirty="0">
                <a:solidFill>
                  <a:srgbClr val="7C7BAE"/>
                </a:solidFill>
                <a:sym typeface="Arial"/>
              </a:rPr>
              <a:t>obchodování v regionu, mezi okolními státy</a:t>
            </a:r>
            <a:endParaRPr sz="2800" spc="-30" dirty="0"/>
          </a:p>
          <a:p>
            <a:pPr marL="457200" marR="0" lvl="0" indent="-457200" algn="l" rtl="0">
              <a:spcBef>
                <a:spcPts val="0"/>
              </a:spcBef>
              <a:spcAft>
                <a:spcPts val="20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2800" u="sng" spc="-30" dirty="0">
                <a:solidFill>
                  <a:schemeClr val="bg1"/>
                </a:solidFill>
                <a:sym typeface="Arial"/>
              </a:rPr>
              <a:t>Nyní:</a:t>
            </a:r>
            <a:r>
              <a:rPr lang="cs-CZ" sz="2800" spc="-30" dirty="0">
                <a:solidFill>
                  <a:schemeClr val="bg1"/>
                </a:solidFill>
                <a:sym typeface="Arial"/>
              </a:rPr>
              <a:t> </a:t>
            </a:r>
            <a:r>
              <a:rPr lang="cs-CZ" sz="2800" spc="-30" dirty="0">
                <a:solidFill>
                  <a:srgbClr val="7C7BAE"/>
                </a:solidFill>
                <a:sym typeface="Arial"/>
              </a:rPr>
              <a:t>obchodujeme po celém světě</a:t>
            </a:r>
            <a:endParaRPr sz="2800" spc="-30" dirty="0">
              <a:solidFill>
                <a:srgbClr val="7C7BAE"/>
              </a:solidFill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20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2800" u="sng" spc="-30" dirty="0">
                <a:solidFill>
                  <a:schemeClr val="bg1"/>
                </a:solidFill>
                <a:sym typeface="Arial"/>
              </a:rPr>
              <a:t>Výsledek:</a:t>
            </a:r>
            <a:r>
              <a:rPr lang="cs-CZ" sz="2800" spc="-30" dirty="0">
                <a:solidFill>
                  <a:schemeClr val="bg1"/>
                </a:solidFill>
                <a:sym typeface="Arial"/>
              </a:rPr>
              <a:t> </a:t>
            </a:r>
            <a:r>
              <a:rPr lang="cs-CZ" sz="2800" spc="-30" dirty="0">
                <a:solidFill>
                  <a:srgbClr val="7C7BAE"/>
                </a:solidFill>
                <a:sym typeface="Arial"/>
              </a:rPr>
              <a:t>vyšší blahobyt (země produkují </a:t>
            </a:r>
            <a:r>
              <a:rPr lang="cs-CZ" sz="2800" spc="-30" dirty="0" smtClean="0">
                <a:solidFill>
                  <a:srgbClr val="7C7BAE"/>
                </a:solidFill>
                <a:sym typeface="Arial"/>
              </a:rPr>
              <a:t>to,</a:t>
            </a:r>
            <a:br>
              <a:rPr lang="cs-CZ" sz="2800" spc="-30" dirty="0" smtClean="0">
                <a:solidFill>
                  <a:srgbClr val="7C7BAE"/>
                </a:solidFill>
                <a:sym typeface="Arial"/>
              </a:rPr>
            </a:br>
            <a:r>
              <a:rPr lang="cs-CZ" sz="2800" spc="-30" dirty="0" smtClean="0">
                <a:solidFill>
                  <a:srgbClr val="7C7BAE"/>
                </a:solidFill>
                <a:sym typeface="Arial"/>
              </a:rPr>
              <a:t>co </a:t>
            </a:r>
            <a:r>
              <a:rPr lang="cs-CZ" sz="2800" spc="-30" dirty="0">
                <a:solidFill>
                  <a:srgbClr val="7C7BAE"/>
                </a:solidFill>
                <a:sym typeface="Arial"/>
              </a:rPr>
              <a:t>umí nejlépe vyrobit), ale nižší soběstačnost</a:t>
            </a:r>
            <a:endParaRPr sz="2800" spc="-30" dirty="0">
              <a:solidFill>
                <a:srgbClr val="7C7BAE"/>
              </a:solidFill>
              <a:sym typeface="Arial"/>
            </a:endParaRPr>
          </a:p>
          <a:p>
            <a:pPr marL="457200" marR="0" lvl="0" indent="-457200" algn="l" rtl="0">
              <a:spcAft>
                <a:spcPts val="20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2800" u="sng" spc="-30" dirty="0">
                <a:solidFill>
                  <a:schemeClr val="bg1"/>
                </a:solidFill>
                <a:sym typeface="Arial"/>
              </a:rPr>
              <a:t>Problém nákladů a neférově nízkých cen:</a:t>
            </a:r>
            <a:r>
              <a:rPr lang="cs-CZ" sz="2800" spc="-30" dirty="0">
                <a:solidFill>
                  <a:schemeClr val="bg1"/>
                </a:solidFill>
                <a:sym typeface="Arial"/>
              </a:rPr>
              <a:t> </a:t>
            </a:r>
            <a:r>
              <a:rPr lang="cs-CZ" sz="2800" spc="-30" dirty="0">
                <a:solidFill>
                  <a:srgbClr val="7C7BAE"/>
                </a:solidFill>
                <a:sym typeface="Arial"/>
              </a:rPr>
              <a:t>nedostatečně oceněny současné a budoucí ekologické </a:t>
            </a:r>
            <a:r>
              <a:rPr lang="cs-CZ" sz="2800" spc="-30" dirty="0" smtClean="0">
                <a:solidFill>
                  <a:srgbClr val="7C7BAE"/>
                </a:solidFill>
                <a:sym typeface="Arial"/>
              </a:rPr>
              <a:t>náklady</a:t>
            </a:r>
            <a:r>
              <a:rPr lang="en-US" sz="2800" spc="-30" dirty="0" smtClean="0">
                <a:solidFill>
                  <a:srgbClr val="7C7BAE"/>
                </a:solidFill>
                <a:sym typeface="Arial"/>
              </a:rPr>
              <a:t/>
            </a:r>
            <a:br>
              <a:rPr lang="en-US" sz="2800" spc="-30" dirty="0" smtClean="0">
                <a:solidFill>
                  <a:srgbClr val="7C7BAE"/>
                </a:solidFill>
                <a:sym typeface="Arial"/>
              </a:rPr>
            </a:br>
            <a:r>
              <a:rPr lang="cs-CZ" sz="2800" spc="-30" dirty="0" smtClean="0">
                <a:solidFill>
                  <a:srgbClr val="7C7BAE"/>
                </a:solidFill>
                <a:sym typeface="Arial"/>
              </a:rPr>
              <a:t>spojené </a:t>
            </a:r>
            <a:r>
              <a:rPr lang="cs-CZ" sz="2800" spc="-30" dirty="0">
                <a:solidFill>
                  <a:srgbClr val="7C7BAE"/>
                </a:solidFill>
                <a:sym typeface="Arial"/>
              </a:rPr>
              <a:t>s výrobou, „</a:t>
            </a:r>
            <a:r>
              <a:rPr lang="cs-CZ" sz="2800" spc="-30" dirty="0">
                <a:solidFill>
                  <a:srgbClr val="FFC000"/>
                </a:solidFill>
                <a:sym typeface="Arial"/>
              </a:rPr>
              <a:t>fair </a:t>
            </a:r>
            <a:r>
              <a:rPr lang="cs-CZ" sz="2800" spc="-30" dirty="0" err="1">
                <a:solidFill>
                  <a:srgbClr val="FFC000"/>
                </a:solidFill>
                <a:sym typeface="Arial"/>
              </a:rPr>
              <a:t>trade</a:t>
            </a:r>
            <a:r>
              <a:rPr lang="cs-CZ" sz="2800" spc="-30" dirty="0" smtClean="0">
                <a:solidFill>
                  <a:srgbClr val="7C7BAE"/>
                </a:solidFill>
                <a:sym typeface="Arial"/>
              </a:rPr>
              <a:t>“, … </a:t>
            </a:r>
            <a:endParaRPr lang="en-US" sz="2800" spc="-30" dirty="0" smtClean="0">
              <a:solidFill>
                <a:srgbClr val="7C7BAE"/>
              </a:solidFill>
              <a:sym typeface="Arial"/>
            </a:endParaRPr>
          </a:p>
          <a:p>
            <a:pPr marL="457200" marR="0" lvl="0" indent="-457200" algn="l" rtl="0"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endParaRPr sz="2800" spc="-30" dirty="0"/>
          </a:p>
          <a:p>
            <a:pPr marL="0" marR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3600" spc="-30" dirty="0">
                <a:solidFill>
                  <a:srgbClr val="FFFFFF"/>
                </a:solidFill>
                <a:sym typeface="Arial"/>
              </a:rPr>
              <a:t>Informace, digitální doba (internet)</a:t>
            </a:r>
            <a:endParaRPr spc="-30" dirty="0"/>
          </a:p>
          <a:p>
            <a:pPr marL="457200" marR="0" lvl="0" indent="-457200" algn="l" rtl="0">
              <a:spcBef>
                <a:spcPts val="0"/>
              </a:spcBef>
              <a:spcAft>
                <a:spcPts val="20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2800" u="sng" spc="-30" dirty="0">
                <a:solidFill>
                  <a:schemeClr val="bg1"/>
                </a:solidFill>
                <a:sym typeface="Arial"/>
              </a:rPr>
              <a:t>Kdysi:</a:t>
            </a:r>
            <a:r>
              <a:rPr lang="cs-CZ" sz="2800" spc="-30" dirty="0">
                <a:solidFill>
                  <a:schemeClr val="bg1"/>
                </a:solidFill>
                <a:sym typeface="Arial"/>
              </a:rPr>
              <a:t> </a:t>
            </a:r>
            <a:r>
              <a:rPr lang="cs-CZ" sz="2800" spc="-30" dirty="0">
                <a:solidFill>
                  <a:srgbClr val="7C7BAE"/>
                </a:solidFill>
                <a:sym typeface="Arial"/>
              </a:rPr>
              <a:t>velmi omezený (v čase </a:t>
            </a:r>
            <a:r>
              <a:rPr lang="cs-CZ" sz="2800" spc="-30" dirty="0" smtClean="0">
                <a:solidFill>
                  <a:srgbClr val="7C7BAE"/>
                </a:solidFill>
                <a:sym typeface="Arial"/>
              </a:rPr>
              <a:t>rostoucí)</a:t>
            </a:r>
            <a:r>
              <a:rPr lang="en-US" sz="2800" spc="-30" dirty="0" smtClean="0">
                <a:solidFill>
                  <a:srgbClr val="7C7BAE"/>
                </a:solidFill>
                <a:sym typeface="Arial"/>
              </a:rPr>
              <a:t> </a:t>
            </a:r>
            <a:r>
              <a:rPr lang="cs-CZ" sz="2800" spc="-30" dirty="0" smtClean="0">
                <a:solidFill>
                  <a:srgbClr val="7C7BAE"/>
                </a:solidFill>
                <a:sym typeface="Arial"/>
              </a:rPr>
              <a:t>přístup k </a:t>
            </a:r>
            <a:r>
              <a:rPr lang="cs-CZ" sz="2800" spc="-30" dirty="0">
                <a:solidFill>
                  <a:srgbClr val="7C7BAE"/>
                </a:solidFill>
                <a:sym typeface="Arial"/>
              </a:rPr>
              <a:t>informacím</a:t>
            </a:r>
            <a:endParaRPr sz="2800" spc="-30" dirty="0"/>
          </a:p>
          <a:p>
            <a:pPr marL="457200" marR="0" lvl="0" indent="-457200" algn="l" rtl="0">
              <a:spcBef>
                <a:spcPts val="0"/>
              </a:spcBef>
              <a:spcAft>
                <a:spcPts val="20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2800" u="sng" spc="-30" dirty="0">
                <a:solidFill>
                  <a:schemeClr val="bg1"/>
                </a:solidFill>
                <a:sym typeface="Arial"/>
              </a:rPr>
              <a:t>Nyní:</a:t>
            </a:r>
            <a:r>
              <a:rPr lang="cs-CZ" sz="2800" spc="-30" dirty="0">
                <a:solidFill>
                  <a:schemeClr val="bg1"/>
                </a:solidFill>
                <a:sym typeface="Arial"/>
              </a:rPr>
              <a:t> </a:t>
            </a:r>
            <a:r>
              <a:rPr lang="cs-CZ" sz="2800" spc="-30" dirty="0">
                <a:solidFill>
                  <a:srgbClr val="7C7BAE"/>
                </a:solidFill>
                <a:sym typeface="Arial"/>
              </a:rPr>
              <a:t>z mobilního telefonu na </a:t>
            </a:r>
            <a:r>
              <a:rPr lang="cs-CZ" sz="2800" spc="-30" dirty="0" smtClean="0">
                <a:solidFill>
                  <a:srgbClr val="7C7BAE"/>
                </a:solidFill>
                <a:sym typeface="Arial"/>
              </a:rPr>
              <a:t>horách</a:t>
            </a:r>
            <a:r>
              <a:rPr lang="en-US" sz="2800" spc="-30" dirty="0" smtClean="0">
                <a:solidFill>
                  <a:srgbClr val="7C7BAE"/>
                </a:solidFill>
                <a:sym typeface="Arial"/>
              </a:rPr>
              <a:t> </a:t>
            </a:r>
            <a:r>
              <a:rPr lang="cs-CZ" sz="2800" spc="-30" dirty="0" smtClean="0">
                <a:solidFill>
                  <a:srgbClr val="7C7BAE"/>
                </a:solidFill>
                <a:sym typeface="Arial"/>
              </a:rPr>
              <a:t>zjistím </a:t>
            </a:r>
            <a:r>
              <a:rPr lang="cs-CZ" sz="2800" spc="-30" dirty="0">
                <a:solidFill>
                  <a:srgbClr val="7C7BAE"/>
                </a:solidFill>
                <a:sym typeface="Arial"/>
              </a:rPr>
              <a:t>téměř cokoli…</a:t>
            </a:r>
            <a:endParaRPr sz="2800" spc="-30" dirty="0"/>
          </a:p>
          <a:p>
            <a:pPr marL="457200" marR="0" lvl="0" indent="-457200" algn="l" rtl="0">
              <a:spcBef>
                <a:spcPts val="0"/>
              </a:spcBef>
              <a:spcAft>
                <a:spcPts val="20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2800" u="sng" spc="-30" dirty="0">
                <a:solidFill>
                  <a:schemeClr val="bg1"/>
                </a:solidFill>
                <a:sym typeface="Arial"/>
              </a:rPr>
              <a:t>Výsledek:</a:t>
            </a:r>
            <a:r>
              <a:rPr lang="cs-CZ" sz="2800" spc="-30" dirty="0">
                <a:solidFill>
                  <a:schemeClr val="bg1"/>
                </a:solidFill>
                <a:sym typeface="Arial"/>
              </a:rPr>
              <a:t> </a:t>
            </a:r>
            <a:r>
              <a:rPr lang="cs-CZ" sz="2800" spc="-30" dirty="0">
                <a:solidFill>
                  <a:srgbClr val="7C7BAE"/>
                </a:solidFill>
                <a:sym typeface="Arial"/>
              </a:rPr>
              <a:t>velké příležitosti, </a:t>
            </a:r>
            <a:r>
              <a:rPr lang="cs-CZ" sz="2800" spc="-30" dirty="0" smtClean="0">
                <a:solidFill>
                  <a:srgbClr val="7C7BAE"/>
                </a:solidFill>
                <a:sym typeface="Arial"/>
              </a:rPr>
              <a:t>násobně</a:t>
            </a:r>
            <a:r>
              <a:rPr lang="en-US" sz="2800" spc="-30" dirty="0" smtClean="0">
                <a:solidFill>
                  <a:srgbClr val="7C7BAE"/>
                </a:solidFill>
                <a:sym typeface="Arial"/>
              </a:rPr>
              <a:t> </a:t>
            </a:r>
            <a:r>
              <a:rPr lang="cs-CZ" sz="2800" spc="-30" dirty="0" smtClean="0">
                <a:solidFill>
                  <a:srgbClr val="7C7BAE"/>
                </a:solidFill>
                <a:sym typeface="Arial"/>
              </a:rPr>
              <a:t>vyšší</a:t>
            </a:r>
            <a:r>
              <a:rPr lang="en-US" sz="2800" spc="-30" dirty="0" smtClean="0">
                <a:solidFill>
                  <a:srgbClr val="7C7BAE"/>
                </a:solidFill>
                <a:sym typeface="Arial"/>
              </a:rPr>
              <a:t> </a:t>
            </a:r>
            <a:r>
              <a:rPr lang="cs-CZ" sz="2800" spc="-30" dirty="0" smtClean="0">
                <a:solidFill>
                  <a:srgbClr val="7C7BAE"/>
                </a:solidFill>
                <a:sym typeface="Arial"/>
              </a:rPr>
              <a:t>zranitelnost</a:t>
            </a:r>
            <a:r>
              <a:rPr lang="en-US" sz="2800" spc="-30" dirty="0" smtClean="0">
                <a:solidFill>
                  <a:srgbClr val="7C7BAE"/>
                </a:solidFill>
                <a:sym typeface="Arial"/>
              </a:rPr>
              <a:t/>
            </a:r>
            <a:br>
              <a:rPr lang="en-US" sz="2800" spc="-30" dirty="0" smtClean="0">
                <a:solidFill>
                  <a:srgbClr val="7C7BAE"/>
                </a:solidFill>
                <a:sym typeface="Arial"/>
              </a:rPr>
            </a:br>
            <a:r>
              <a:rPr lang="cs-CZ" sz="2800" spc="-30" dirty="0" smtClean="0">
                <a:solidFill>
                  <a:srgbClr val="7C7BAE"/>
                </a:solidFill>
                <a:sym typeface="Arial"/>
              </a:rPr>
              <a:t>a </a:t>
            </a:r>
            <a:r>
              <a:rPr lang="cs-CZ" sz="2800" spc="-30" dirty="0">
                <a:solidFill>
                  <a:srgbClr val="7C7BAE"/>
                </a:solidFill>
                <a:sym typeface="Arial"/>
              </a:rPr>
              <a:t>přenos šoků</a:t>
            </a:r>
            <a:endParaRPr sz="2800" spc="-30" dirty="0"/>
          </a:p>
          <a:p>
            <a:pPr marL="742950" marR="0" lvl="1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spc="-30" dirty="0">
              <a:solidFill>
                <a:srgbClr val="7C7BAE"/>
              </a:solidFill>
              <a:sym typeface="Arial"/>
            </a:endParaRPr>
          </a:p>
        </p:txBody>
      </p:sp>
      <p:sp>
        <p:nvSpPr>
          <p:cNvPr id="440" name="Google Shape;440;p24"/>
          <p:cNvSpPr txBox="1"/>
          <p:nvPr/>
        </p:nvSpPr>
        <p:spPr>
          <a:xfrm>
            <a:off x="1313655" y="3420000"/>
            <a:ext cx="943901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 se změnilo za 50, 100, 200 let? </a:t>
            </a:r>
            <a:endParaRPr sz="40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5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25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25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5"/>
          <p:cNvSpPr txBox="1"/>
          <p:nvPr/>
        </p:nvSpPr>
        <p:spPr>
          <a:xfrm>
            <a:off x="1313655" y="2340000"/>
            <a:ext cx="103026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Prevence krize</a:t>
            </a:r>
            <a:endParaRPr sz="7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5"/>
          <p:cNvSpPr txBox="1"/>
          <p:nvPr/>
        </p:nvSpPr>
        <p:spPr>
          <a:xfrm>
            <a:off x="1313655" y="4788000"/>
            <a:ext cx="10285678" cy="658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Jednotlivec a rodina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Pracuje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Nekupuje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vše,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co chce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Šetří „na horší časy“ = tvorba finanční rezervy 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Zodpovědně řídí své osobní finance </a:t>
            </a:r>
            <a:r>
              <a:rPr lang="cs-CZ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(pravidlo 7:2:1) </a:t>
            </a:r>
            <a:endParaRPr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Firma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Prozíravě investuje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Obezřetně podniká (rozrůznění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aktivit)</a:t>
            </a:r>
            <a:b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cs-CZ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rozložení rizika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(„nesázet vše jen na jednu kartu“)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Sleduje trh a konkurenci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Hýčká si své (zejména klíčové) zaměstnance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5"/>
          <p:cNvSpPr txBox="1"/>
          <p:nvPr/>
        </p:nvSpPr>
        <p:spPr>
          <a:xfrm>
            <a:off x="1313655" y="3420000"/>
            <a:ext cx="943901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Jednotlivec, rodina, </a:t>
            </a:r>
            <a:r>
              <a:rPr lang="cs-CZ" sz="40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firma, … </a:t>
            </a:r>
            <a:endParaRPr sz="40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6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6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Google Shape;45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26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6"/>
          <p:cNvSpPr txBox="1"/>
          <p:nvPr/>
        </p:nvSpPr>
        <p:spPr>
          <a:xfrm>
            <a:off x="1313655" y="2340000"/>
            <a:ext cx="103026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Prevence krize</a:t>
            </a:r>
            <a:endParaRPr sz="7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6"/>
          <p:cNvSpPr txBox="1"/>
          <p:nvPr/>
        </p:nvSpPr>
        <p:spPr>
          <a:xfrm>
            <a:off x="1313655" y="4788000"/>
            <a:ext cx="10285678" cy="750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Stát / Vláda</a:t>
            </a: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Dbá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o zdraví </a:t>
            </a:r>
            <a:r>
              <a:rPr lang="cs-CZ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veřejných financí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(nepředlužuje se)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Investuje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(ekologicky)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Bojuje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s korupcí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Hledí do budoucnosti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= provádí </a:t>
            </a:r>
            <a:r>
              <a:rPr lang="cs-CZ" sz="3200" dirty="0" err="1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proticyklickou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politiku 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Centrální banka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Plní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svůj mandát (cenová a finanční stabilita)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Bedlivě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dohlíží a citlivě reguluje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Hledí do budoucnosti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= provádí </a:t>
            </a:r>
            <a:r>
              <a:rPr lang="cs-CZ" sz="3200" dirty="0" err="1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proticyklickou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politiku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Mezinárodní organizace</a:t>
            </a:r>
            <a:endParaRPr dirty="0"/>
          </a:p>
          <a:p>
            <a:pPr marL="457200" marR="0" lvl="0" indent="-457200" algn="l" rtl="0"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Napomáhají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vzniku dohod mezi státy</a:t>
            </a:r>
            <a:endParaRPr dirty="0"/>
          </a:p>
          <a:p>
            <a:pPr marL="457200" marR="0" lvl="0" indent="-457200" algn="l" rtl="0"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Přispívají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k řešení globálních problémů 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6"/>
          <p:cNvSpPr txBox="1"/>
          <p:nvPr/>
        </p:nvSpPr>
        <p:spPr>
          <a:xfrm>
            <a:off x="1313655" y="3420000"/>
            <a:ext cx="943901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Vláda, centrální banka, …</a:t>
            </a:r>
            <a:endParaRPr sz="400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7"/>
          <p:cNvSpPr txBox="1"/>
          <p:nvPr/>
        </p:nvSpPr>
        <p:spPr>
          <a:xfrm>
            <a:off x="1313655" y="2340000"/>
            <a:ext cx="8592345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Autoři prezentace</a:t>
            </a:r>
            <a:endParaRPr sz="7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7"/>
          <p:cNvSpPr txBox="1"/>
          <p:nvPr/>
        </p:nvSpPr>
        <p:spPr>
          <a:xfrm>
            <a:off x="14344650" y="12757845"/>
            <a:ext cx="90281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 ZŠ (10–13 let)</a:t>
            </a:r>
            <a:endParaRPr/>
          </a:p>
        </p:txBody>
      </p:sp>
      <p:sp>
        <p:nvSpPr>
          <p:cNvPr id="469" name="Google Shape;469;p27"/>
          <p:cNvSpPr txBox="1"/>
          <p:nvPr/>
        </p:nvSpPr>
        <p:spPr>
          <a:xfrm>
            <a:off x="1313655" y="3420000"/>
            <a:ext cx="810219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 smtClean="0">
                <a:solidFill>
                  <a:srgbClr val="FFFFFF"/>
                </a:solidFill>
              </a:rPr>
              <a:t>Proč vznikají krize?</a:t>
            </a:r>
            <a:endParaRPr sz="40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7"/>
          <p:cNvSpPr txBox="1"/>
          <p:nvPr/>
        </p:nvSpPr>
        <p:spPr>
          <a:xfrm>
            <a:off x="1183218" y="9324000"/>
            <a:ext cx="32940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Luboš Komárek</a:t>
            </a:r>
            <a:endParaRPr/>
          </a:p>
        </p:txBody>
      </p:sp>
      <p:sp>
        <p:nvSpPr>
          <p:cNvPr id="471" name="Google Shape;471;p27"/>
          <p:cNvSpPr txBox="1"/>
          <p:nvPr/>
        </p:nvSpPr>
        <p:spPr>
          <a:xfrm>
            <a:off x="5677064" y="9324000"/>
            <a:ext cx="441653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Zlatuše Komárková</a:t>
            </a:r>
            <a:endParaRPr/>
          </a:p>
        </p:txBody>
      </p:sp>
      <p:sp>
        <p:nvSpPr>
          <p:cNvPr id="472" name="Google Shape;472;p27"/>
          <p:cNvSpPr txBox="1"/>
          <p:nvPr/>
        </p:nvSpPr>
        <p:spPr>
          <a:xfrm>
            <a:off x="1313655" y="10080000"/>
            <a:ext cx="3657566" cy="103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sekce měnová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Česká národní banka</a:t>
            </a:r>
            <a:endParaRPr/>
          </a:p>
        </p:txBody>
      </p:sp>
      <p:sp>
        <p:nvSpPr>
          <p:cNvPr id="473" name="Google Shape;473;p27"/>
          <p:cNvSpPr txBox="1"/>
          <p:nvPr/>
        </p:nvSpPr>
        <p:spPr>
          <a:xfrm>
            <a:off x="6057900" y="10080000"/>
            <a:ext cx="4035698" cy="103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sekce finanční stability</a:t>
            </a:r>
            <a:endParaRPr sz="2800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Česká národní banka</a:t>
            </a:r>
            <a:endParaRPr/>
          </a:p>
        </p:txBody>
      </p:sp>
      <p:pic>
        <p:nvPicPr>
          <p:cNvPr id="474" name="Google Shape;47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030" y="4824000"/>
            <a:ext cx="4441665" cy="444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1933" y="4824000"/>
            <a:ext cx="4441665" cy="4441665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27"/>
          <p:cNvSpPr txBox="1">
            <a:spLocks noGrp="1"/>
          </p:cNvSpPr>
          <p:nvPr>
            <p:ph type="sldNum" idx="12"/>
          </p:nvPr>
        </p:nvSpPr>
        <p:spPr>
          <a:xfrm>
            <a:off x="17886720" y="804640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b="1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b="1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7"/>
          <p:cNvSpPr txBox="1"/>
          <p:nvPr/>
        </p:nvSpPr>
        <p:spPr>
          <a:xfrm>
            <a:off x="1313655" y="11880000"/>
            <a:ext cx="184652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Grafická úprava Michal Sadílek (ČNB).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27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7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 b="0" i="0" u="none" strike="noStrike" cap="none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 txBox="1"/>
          <p:nvPr/>
        </p:nvSpPr>
        <p:spPr>
          <a:xfrm>
            <a:off x="1313655" y="4788000"/>
            <a:ext cx="10150200" cy="8094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Biblických </a:t>
            </a:r>
            <a:r>
              <a:rPr lang="cs-CZ" sz="36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sedm </a:t>
            </a:r>
            <a:r>
              <a:rPr lang="cs-CZ" sz="3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let hojnosti a </a:t>
            </a:r>
            <a:r>
              <a:rPr lang="cs-CZ" sz="36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sedm </a:t>
            </a:r>
            <a:r>
              <a:rPr lang="cs-CZ" sz="3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let bídy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Přírodní katastrofy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Silná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sucha, povodně,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zemětřesení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atd. 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Války a ozbrojené konflikty</a:t>
            </a:r>
            <a:endParaRPr dirty="0"/>
          </a:p>
          <a:p>
            <a:pPr marL="457200" lvl="0" indent="-457200"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Bohužel doprovází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lidstvo po dlouhá staletí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dnes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sz="3200" dirty="0">
              <a:solidFill>
                <a:srgbClr val="7C7BAE"/>
              </a:solidFill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Nemoci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Mor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, cholera, covid-19 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 vlastně normální, že se máme </a:t>
            </a:r>
            <a:r>
              <a:rPr lang="en-US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někdy </a:t>
            </a: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lépe </a:t>
            </a:r>
            <a: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někdy hůře?</a:t>
            </a:r>
            <a:endParaRPr dirty="0"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Ano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, je to přirozené</a:t>
            </a:r>
            <a:endParaRPr dirty="0"/>
          </a:p>
          <a:p>
            <a:pPr marL="742950" marR="0" lvl="1" indent="-825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POZOR</a:t>
            </a:r>
            <a:r>
              <a:rPr lang="cs-CZ" sz="2800" b="1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! Ne každý </a:t>
            </a:r>
            <a:r>
              <a:rPr lang="cs-CZ" sz="28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nezdar </a:t>
            </a:r>
            <a:r>
              <a:rPr lang="cs-CZ" sz="2800" b="1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je </a:t>
            </a:r>
            <a:r>
              <a:rPr lang="cs-CZ" sz="28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počátkem krize </a:t>
            </a:r>
            <a:r>
              <a:rPr lang="cs-CZ" sz="2800" b="1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☺ </a:t>
            </a:r>
            <a:r>
              <a:rPr lang="cs-CZ" sz="2800" b="1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! </a:t>
            </a:r>
            <a:endParaRPr sz="2800" b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36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"/>
          <p:cNvSpPr txBox="1"/>
          <p:nvPr/>
        </p:nvSpPr>
        <p:spPr>
          <a:xfrm>
            <a:off x="1313655" y="2340000"/>
            <a:ext cx="9659145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Lepší a horší časy</a:t>
            </a:r>
            <a:endParaRPr sz="7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"/>
          <p:cNvSpPr txBox="1"/>
          <p:nvPr/>
        </p:nvSpPr>
        <p:spPr>
          <a:xfrm>
            <a:off x="1313655" y="3420000"/>
            <a:ext cx="8102193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Proč k nim dochází? 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"/>
          <p:cNvSpPr txBox="1"/>
          <p:nvPr/>
        </p:nvSpPr>
        <p:spPr>
          <a:xfrm>
            <a:off x="13786339" y="2222609"/>
            <a:ext cx="19167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hojnost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"/>
          <p:cNvSpPr txBox="1"/>
          <p:nvPr/>
        </p:nvSpPr>
        <p:spPr>
          <a:xfrm>
            <a:off x="20380570" y="2222609"/>
            <a:ext cx="19167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bída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"/>
          <p:cNvSpPr txBox="1"/>
          <p:nvPr/>
        </p:nvSpPr>
        <p:spPr>
          <a:xfrm>
            <a:off x="1313655" y="4788000"/>
            <a:ext cx="9828478" cy="806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Pracujeme </a:t>
            </a:r>
            <a: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méně</a:t>
            </a: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Jsme jako lidé trošku „přirozeně“ líní </a:t>
            </a:r>
            <a:r>
              <a:rPr lang="cs-CZ" sz="2800" dirty="0">
                <a:solidFill>
                  <a:srgbClr val="7C7BAE"/>
                </a:solidFill>
                <a:sym typeface="Arial"/>
              </a:rPr>
              <a:t>☺</a:t>
            </a:r>
            <a:endParaRPr sz="28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Nicméně lidská lenost často vedla k přemýšlení, jak dělat věci lépe, tedy vlastně vedla k pokroku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Můžeme pracovat méně, ale pak musíme být efektivnější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„Zaspali“ jsme </a:t>
            </a:r>
            <a: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dobu</a:t>
            </a: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Lidé:</a:t>
            </a:r>
            <a:r>
              <a:rPr lang="cs-CZ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horší počítačová gramotnost, znalost cizích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jazyků,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Firmy:</a:t>
            </a:r>
            <a:r>
              <a:rPr lang="cs-CZ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používání zastaralých výrobních postupů </a:t>
            </a:r>
            <a:r>
              <a:rPr lang="cs-CZ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(technologie)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, nízký zájem o  vyráběné výrobky nebo poskytované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služby, …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Země:</a:t>
            </a:r>
            <a:r>
              <a:rPr lang="cs-CZ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nedůvěra ve vytváření obchodní vazeb, politická orientace nadřazená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ekonomice,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"/>
          <p:cNvSpPr txBox="1"/>
          <p:nvPr/>
        </p:nvSpPr>
        <p:spPr>
          <a:xfrm>
            <a:off x="1313655" y="2340000"/>
            <a:ext cx="9659145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Lepší a horší časy</a:t>
            </a:r>
            <a:endParaRPr sz="7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"/>
          <p:cNvSpPr txBox="1"/>
          <p:nvPr/>
        </p:nvSpPr>
        <p:spPr>
          <a:xfrm>
            <a:off x="1313655" y="3420000"/>
            <a:ext cx="10285678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Proč se máme někdy hůře?  </a:t>
            </a:r>
            <a:endParaRPr sz="40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5"/>
          <p:cNvSpPr txBox="1"/>
          <p:nvPr/>
        </p:nvSpPr>
        <p:spPr>
          <a:xfrm>
            <a:off x="1313655" y="4788000"/>
            <a:ext cx="10285800" cy="741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„Uzavřeme“ se do sebe (a nespolupracujeme)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Lidé:</a:t>
            </a:r>
            <a:r>
              <a:rPr lang="cs-CZ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Dva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spolupracující lidé dokáží více než </a:t>
            </a:r>
            <a:b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dva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jednotlivci </a:t>
            </a:r>
            <a:r>
              <a:rPr lang="cs-CZ" sz="3200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cs-CZ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synergie) </a:t>
            </a:r>
            <a:endParaRPr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Firmy:</a:t>
            </a:r>
            <a:r>
              <a:rPr lang="cs-CZ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obchodování a spolupráce vede k účinnější výrobě zajímavějších věcí </a:t>
            </a:r>
            <a:r>
              <a:rPr lang="cs-CZ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(efektivita)</a:t>
            </a:r>
            <a:endParaRPr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Země:</a:t>
            </a:r>
            <a:r>
              <a:rPr lang="cs-CZ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zapojení do mezinárodního obchodu mezi zeměmi (např. členství v EU) přináší růst životní úrovně </a:t>
            </a:r>
            <a:r>
              <a:rPr lang="cs-CZ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(spolupráce</a:t>
            </a:r>
            <a:r>
              <a:rPr lang="cs-CZ" sz="3200" dirty="0">
                <a:solidFill>
                  <a:srgbClr val="FFC000"/>
                </a:solidFill>
                <a:sym typeface="Arial"/>
              </a:rPr>
              <a:t>)</a:t>
            </a:r>
            <a:endParaRPr dirty="0">
              <a:solidFill>
                <a:srgbClr val="FFC000"/>
              </a:solidFill>
            </a:endParaRPr>
          </a:p>
          <a:p>
            <a:pPr marL="742950" marR="0" lvl="1" indent="-57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Nezvolíme správný postup, nemáme tolik štěstí</a:t>
            </a:r>
            <a:endParaRPr dirty="0"/>
          </a:p>
          <a:p>
            <a:pPr marL="457200" lvl="0" indent="-457200"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Lidé:</a:t>
            </a:r>
            <a:r>
              <a:rPr lang="cs-CZ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narození v chudé a zaostalé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zemi…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Firmy:</a:t>
            </a:r>
            <a:r>
              <a:rPr lang="cs-CZ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„sázka“ na špatný výrobní program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 smtClean="0">
                <a:solidFill>
                  <a:srgbClr val="FFC000"/>
                </a:solidFill>
              </a:rPr>
              <a:t>POZOR! Štěstí</a:t>
            </a:r>
            <a:r>
              <a:rPr lang="cs-CZ" sz="2800" b="1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přeje připraveným ☺ </a:t>
            </a:r>
            <a:r>
              <a:rPr lang="cs-CZ" sz="2800" b="1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2800" b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5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5"/>
          <p:cNvSpPr txBox="1"/>
          <p:nvPr/>
        </p:nvSpPr>
        <p:spPr>
          <a:xfrm>
            <a:off x="1313655" y="2340000"/>
            <a:ext cx="9659145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Lepší a horší časy</a:t>
            </a:r>
            <a:endParaRPr sz="70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5"/>
          <p:cNvSpPr txBox="1"/>
          <p:nvPr/>
        </p:nvSpPr>
        <p:spPr>
          <a:xfrm>
            <a:off x="1313655" y="3420000"/>
            <a:ext cx="8102193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Proč se máme někdy hůře?  </a:t>
            </a:r>
            <a:endParaRPr sz="4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 dirty="0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6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 txBox="1"/>
          <p:nvPr/>
        </p:nvSpPr>
        <p:spPr>
          <a:xfrm>
            <a:off x="1313655" y="2340000"/>
            <a:ext cx="104042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Kolísání ekonomiky </a:t>
            </a:r>
            <a:endParaRPr sz="7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1313655" y="3420000"/>
            <a:ext cx="8102193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Můžeme mu zabránit?    </a:t>
            </a:r>
            <a:endParaRPr sz="4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1313656" y="4788000"/>
            <a:ext cx="10108596" cy="684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Tržní mechanismus </a:t>
            </a:r>
            <a: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bohužel </a:t>
            </a: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neumí střídání lepších </a:t>
            </a:r>
            <a: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horších časů zabránit, je to přirozený vývoj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S menšími či většími časovými rozestupy se střídá  </a:t>
            </a:r>
            <a:r>
              <a:rPr lang="cs-CZ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vrchol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pokles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dno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cs-CZ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oživení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60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Je to trochu podobné jako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čtyři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roční období od jara </a:t>
            </a:r>
            <a:b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do zimy, která se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u nás rovněž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neustále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střídají</a:t>
            </a:r>
            <a:endParaRPr dirty="0"/>
          </a:p>
          <a:p>
            <a:pPr marL="0" marR="0" lvl="1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 průměru bychom se měli mít za pár let </a:t>
            </a:r>
            <a:r>
              <a:rPr lang="cs-CZ" sz="36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lépe, </a:t>
            </a:r>
            <a:r>
              <a:rPr lang="cs-CZ" sz="3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než se máme teď (pokud nepřijde krize)</a:t>
            </a:r>
            <a:endParaRPr dirty="0"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Trendová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křivka (šipka) ukazuje, že s plynoucím časem toho stále více vytváříme a máme se lépe, </a:t>
            </a:r>
            <a:b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ač se nám to tak někdy jako jednotlivci nemusí zdát </a:t>
            </a: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7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7"/>
          <p:cNvSpPr txBox="1"/>
          <p:nvPr/>
        </p:nvSpPr>
        <p:spPr>
          <a:xfrm>
            <a:off x="1313655" y="2340000"/>
            <a:ext cx="104042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Kolísání ekonomiky </a:t>
            </a:r>
            <a:endParaRPr sz="70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7"/>
          <p:cNvSpPr txBox="1"/>
          <p:nvPr/>
        </p:nvSpPr>
        <p:spPr>
          <a:xfrm>
            <a:off x="1313655" y="3420000"/>
            <a:ext cx="8102193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Proč vlastně kolísá?   </a:t>
            </a:r>
            <a:endParaRPr sz="40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7"/>
          <p:cNvSpPr txBox="1"/>
          <p:nvPr/>
        </p:nvSpPr>
        <p:spPr>
          <a:xfrm>
            <a:off x="1313655" y="4788000"/>
            <a:ext cx="10285678" cy="794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Protože kolísají spotřebitelské výdaje </a:t>
            </a:r>
            <a:b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domácností a investiční výdaje firem</a:t>
            </a:r>
            <a:endParaRPr dirty="0"/>
          </a:p>
          <a:p>
            <a:pPr marL="457200" lvl="0" indent="-457200"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2800" u="sng" dirty="0">
                <a:solidFill>
                  <a:schemeClr val="bg1"/>
                </a:solidFill>
                <a:sym typeface="Arial"/>
              </a:rPr>
              <a:t>Výdaje lidí rostou</a:t>
            </a:r>
            <a:r>
              <a:rPr lang="cs-CZ" sz="2800" dirty="0">
                <a:solidFill>
                  <a:schemeClr val="bg1"/>
                </a:solidFill>
                <a:sym typeface="Arial"/>
              </a:rPr>
              <a:t> </a:t>
            </a:r>
            <a:r>
              <a:rPr lang="cs-CZ" sz="2800" dirty="0">
                <a:solidFill>
                  <a:srgbClr val="7C7BAE"/>
                </a:solidFill>
              </a:rPr>
              <a:t>➜ </a:t>
            </a:r>
            <a:r>
              <a:rPr lang="cs-CZ" sz="2800" dirty="0">
                <a:solidFill>
                  <a:srgbClr val="7C7BAE"/>
                </a:solidFill>
                <a:sym typeface="Arial"/>
              </a:rPr>
              <a:t>firmy zvyšují výrobu </a:t>
            </a:r>
            <a:br>
              <a:rPr lang="cs-CZ" sz="2800" dirty="0">
                <a:solidFill>
                  <a:srgbClr val="7C7BAE"/>
                </a:solidFill>
                <a:sym typeface="Arial"/>
              </a:rPr>
            </a:br>
            <a:r>
              <a:rPr lang="cs-CZ" sz="2800" dirty="0">
                <a:solidFill>
                  <a:srgbClr val="7C7BAE"/>
                </a:solidFill>
                <a:sym typeface="Arial"/>
              </a:rPr>
              <a:t>(zaměstnávají více lidí a investují) </a:t>
            </a:r>
            <a:r>
              <a:rPr lang="cs-CZ" sz="2800" dirty="0">
                <a:solidFill>
                  <a:srgbClr val="7C7BAE"/>
                </a:solidFill>
              </a:rPr>
              <a:t>➜</a:t>
            </a:r>
            <a:r>
              <a:rPr lang="cs-CZ" sz="2800" dirty="0" smtClean="0">
                <a:solidFill>
                  <a:srgbClr val="7C7BAE"/>
                </a:solidFill>
                <a:sym typeface="Arial"/>
              </a:rPr>
              <a:t> </a:t>
            </a:r>
            <a:r>
              <a:rPr lang="cs-CZ" sz="2800" dirty="0">
                <a:solidFill>
                  <a:srgbClr val="00B050"/>
                </a:solidFill>
                <a:sym typeface="Arial"/>
              </a:rPr>
              <a:t>růstová fáze </a:t>
            </a:r>
            <a:endParaRPr sz="2800" dirty="0">
              <a:solidFill>
                <a:srgbClr val="00B050"/>
              </a:solidFill>
              <a:sym typeface="Arial"/>
            </a:endParaRPr>
          </a:p>
          <a:p>
            <a:pPr marL="457200" lvl="0" indent="-457200"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2800" u="sng" dirty="0">
                <a:solidFill>
                  <a:schemeClr val="bg1"/>
                </a:solidFill>
                <a:sym typeface="Arial"/>
              </a:rPr>
              <a:t>Výdaje lidí klesají</a:t>
            </a:r>
            <a:r>
              <a:rPr lang="cs-CZ" sz="2800" dirty="0">
                <a:solidFill>
                  <a:schemeClr val="bg1"/>
                </a:solidFill>
                <a:sym typeface="Arial"/>
              </a:rPr>
              <a:t> </a:t>
            </a:r>
            <a:r>
              <a:rPr lang="cs-CZ" sz="2800" dirty="0">
                <a:solidFill>
                  <a:srgbClr val="7C7BAE"/>
                </a:solidFill>
              </a:rPr>
              <a:t>➜</a:t>
            </a:r>
            <a:r>
              <a:rPr lang="cs-CZ" sz="2800" dirty="0" smtClean="0">
                <a:solidFill>
                  <a:srgbClr val="7C7BAE"/>
                </a:solidFill>
                <a:sym typeface="Arial"/>
              </a:rPr>
              <a:t> </a:t>
            </a:r>
            <a:r>
              <a:rPr lang="cs-CZ" sz="2800" dirty="0">
                <a:solidFill>
                  <a:srgbClr val="7C7BAE"/>
                </a:solidFill>
                <a:sym typeface="Arial"/>
              </a:rPr>
              <a:t>firmy snižují výrobu</a:t>
            </a:r>
            <a:br>
              <a:rPr lang="cs-CZ" sz="2800" dirty="0">
                <a:solidFill>
                  <a:srgbClr val="7C7BAE"/>
                </a:solidFill>
                <a:sym typeface="Arial"/>
              </a:rPr>
            </a:br>
            <a:r>
              <a:rPr lang="cs-CZ" sz="2800" dirty="0">
                <a:solidFill>
                  <a:srgbClr val="7C7BAE"/>
                </a:solidFill>
                <a:sym typeface="Arial"/>
              </a:rPr>
              <a:t>(zaměstnávají méně lidí a neinvestují) </a:t>
            </a:r>
            <a:r>
              <a:rPr lang="cs-CZ" sz="2800" dirty="0">
                <a:solidFill>
                  <a:srgbClr val="7C7BAE"/>
                </a:solidFill>
              </a:rPr>
              <a:t>➜</a:t>
            </a:r>
            <a:r>
              <a:rPr lang="cs-CZ" sz="2800" dirty="0" smtClean="0">
                <a:solidFill>
                  <a:srgbClr val="7C7BAE"/>
                </a:solidFill>
                <a:sym typeface="Arial"/>
              </a:rPr>
              <a:t> </a:t>
            </a:r>
            <a:r>
              <a:rPr lang="cs-CZ" sz="2800" dirty="0">
                <a:solidFill>
                  <a:srgbClr val="FF0000"/>
                </a:solidFill>
                <a:sym typeface="Arial"/>
              </a:rPr>
              <a:t>klesající fáze</a:t>
            </a:r>
            <a:r>
              <a:rPr lang="cs-CZ" sz="2800" dirty="0">
                <a:solidFill>
                  <a:srgbClr val="7C7BAE"/>
                </a:solidFill>
                <a:sym typeface="Arial"/>
              </a:rPr>
              <a:t> </a:t>
            </a:r>
            <a:endParaRPr sz="2800" dirty="0"/>
          </a:p>
          <a:p>
            <a:pPr marL="0" marR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Proč kolísají?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2800" u="sng" dirty="0">
                <a:solidFill>
                  <a:schemeClr val="bg1"/>
                </a:solidFill>
                <a:sym typeface="Arial"/>
              </a:rPr>
              <a:t>Kolísání výdajů lidí</a:t>
            </a:r>
            <a:r>
              <a:rPr lang="cs-CZ" sz="2800" dirty="0">
                <a:solidFill>
                  <a:schemeClr val="bg1"/>
                </a:solidFill>
                <a:sym typeface="Arial"/>
              </a:rPr>
              <a:t> </a:t>
            </a:r>
            <a:r>
              <a:rPr lang="cs-CZ" sz="2800" dirty="0">
                <a:solidFill>
                  <a:srgbClr val="7C7BAE"/>
                </a:solidFill>
                <a:sym typeface="Arial"/>
              </a:rPr>
              <a:t>(spotřebitelů) souvisí s tím, </a:t>
            </a:r>
            <a:br>
              <a:rPr lang="cs-CZ" sz="2800" dirty="0">
                <a:solidFill>
                  <a:srgbClr val="7C7BAE"/>
                </a:solidFill>
                <a:sym typeface="Arial"/>
              </a:rPr>
            </a:br>
            <a:r>
              <a:rPr lang="cs-CZ" sz="2800" dirty="0">
                <a:solidFill>
                  <a:srgbClr val="7C7BAE"/>
                </a:solidFill>
                <a:sym typeface="Arial"/>
              </a:rPr>
              <a:t>jak vnímáme budoucí vývoj</a:t>
            </a:r>
            <a:endParaRPr sz="2800" dirty="0"/>
          </a:p>
          <a:p>
            <a:pPr marL="1657293" lvl="2" indent="-285750">
              <a:buClr>
                <a:srgbClr val="00B05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 dirty="0">
                <a:solidFill>
                  <a:srgbClr val="00B050"/>
                </a:solidFill>
                <a:sym typeface="Arial"/>
              </a:rPr>
              <a:t>pozitivní vnímání </a:t>
            </a:r>
            <a:r>
              <a:rPr lang="cs-CZ" sz="2800" dirty="0">
                <a:solidFill>
                  <a:srgbClr val="7C7BAE"/>
                </a:solidFill>
              </a:rPr>
              <a:t>➜</a:t>
            </a:r>
            <a:r>
              <a:rPr lang="cs-CZ" sz="2800" b="0" i="0" u="none" strike="noStrike" cap="none" dirty="0" smtClean="0">
                <a:solidFill>
                  <a:srgbClr val="7C7BAE"/>
                </a:solidFill>
                <a:sym typeface="Arial"/>
              </a:rPr>
              <a:t> </a:t>
            </a:r>
            <a:r>
              <a:rPr lang="cs-CZ" sz="2800" b="0" i="0" u="none" strike="noStrike" cap="none" dirty="0">
                <a:solidFill>
                  <a:srgbClr val="7C7BAE"/>
                </a:solidFill>
                <a:sym typeface="Arial"/>
              </a:rPr>
              <a:t>více utrácíme </a:t>
            </a:r>
            <a:endParaRPr sz="2800" dirty="0"/>
          </a:p>
          <a:p>
            <a:pPr marL="1657293" lvl="2" indent="-285750">
              <a:buClr>
                <a:srgbClr val="FF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 dirty="0">
                <a:solidFill>
                  <a:srgbClr val="FF0000"/>
                </a:solidFill>
                <a:sym typeface="Arial"/>
              </a:rPr>
              <a:t>negativní vnímání </a:t>
            </a:r>
            <a:r>
              <a:rPr lang="cs-CZ" sz="2800" dirty="0">
                <a:solidFill>
                  <a:srgbClr val="7C7BAE"/>
                </a:solidFill>
              </a:rPr>
              <a:t>➜</a:t>
            </a:r>
            <a:r>
              <a:rPr lang="cs-CZ" sz="2800" b="0" i="0" u="none" strike="noStrike" cap="none" dirty="0" smtClean="0">
                <a:solidFill>
                  <a:srgbClr val="7C7BAE"/>
                </a:solidFill>
                <a:sym typeface="Arial"/>
              </a:rPr>
              <a:t> </a:t>
            </a:r>
            <a:r>
              <a:rPr lang="cs-CZ" sz="2800" b="0" i="0" u="none" strike="noStrike" cap="none" dirty="0">
                <a:solidFill>
                  <a:srgbClr val="7C7BAE"/>
                </a:solidFill>
                <a:sym typeface="Arial"/>
              </a:rPr>
              <a:t>více spoříme</a:t>
            </a:r>
            <a:endParaRPr sz="28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2800" u="sng" dirty="0">
                <a:solidFill>
                  <a:schemeClr val="bg1"/>
                </a:solidFill>
                <a:sym typeface="Arial"/>
              </a:rPr>
              <a:t>Kolísání výdajů firem</a:t>
            </a:r>
            <a:r>
              <a:rPr lang="cs-CZ" sz="2800" dirty="0">
                <a:solidFill>
                  <a:schemeClr val="bg1"/>
                </a:solidFill>
                <a:sym typeface="Arial"/>
              </a:rPr>
              <a:t> </a:t>
            </a:r>
            <a:r>
              <a:rPr lang="cs-CZ" sz="2800" dirty="0">
                <a:solidFill>
                  <a:srgbClr val="7C7BAE"/>
                </a:solidFill>
                <a:sym typeface="Arial"/>
              </a:rPr>
              <a:t>souvisí opět s optimismem </a:t>
            </a:r>
            <a:r>
              <a:rPr lang="cs-CZ" sz="2800" dirty="0" smtClean="0">
                <a:solidFill>
                  <a:srgbClr val="7C7BAE"/>
                </a:solidFill>
                <a:sym typeface="Arial"/>
              </a:rPr>
              <a:t>firem</a:t>
            </a:r>
            <a:r>
              <a:rPr lang="en-US" sz="2800" dirty="0" smtClean="0">
                <a:solidFill>
                  <a:srgbClr val="7C7BAE"/>
                </a:solidFill>
                <a:sym typeface="Arial"/>
              </a:rPr>
              <a:t/>
            </a:r>
            <a:br>
              <a:rPr lang="en-US" sz="2800" dirty="0" smtClean="0">
                <a:solidFill>
                  <a:srgbClr val="7C7BAE"/>
                </a:solidFill>
                <a:sym typeface="Arial"/>
              </a:rPr>
            </a:br>
            <a:r>
              <a:rPr lang="cs-CZ" sz="2800" dirty="0" smtClean="0">
                <a:solidFill>
                  <a:srgbClr val="7C7BAE"/>
                </a:solidFill>
                <a:sym typeface="Arial"/>
              </a:rPr>
              <a:t>a </a:t>
            </a:r>
            <a:r>
              <a:rPr lang="cs-CZ" sz="2800" dirty="0">
                <a:solidFill>
                  <a:srgbClr val="7C7BAE"/>
                </a:solidFill>
                <a:sym typeface="Arial"/>
              </a:rPr>
              <a:t>ziskovostí zvažovaných investic, </a:t>
            </a:r>
            <a:r>
              <a:rPr lang="cs-CZ" sz="2800" dirty="0" smtClean="0">
                <a:solidFill>
                  <a:srgbClr val="7C7BAE"/>
                </a:solidFill>
                <a:sym typeface="Arial"/>
              </a:rPr>
              <a:t>s potřebou nahrazovat </a:t>
            </a:r>
            <a:r>
              <a:rPr lang="cs-CZ" sz="2800" dirty="0">
                <a:solidFill>
                  <a:srgbClr val="7C7BAE"/>
                </a:solidFill>
                <a:sym typeface="Arial"/>
              </a:rPr>
              <a:t>„staré“ investice (stroje) </a:t>
            </a:r>
            <a:r>
              <a:rPr lang="cs-CZ" sz="2800" dirty="0" smtClean="0">
                <a:solidFill>
                  <a:srgbClr val="7C7BAE"/>
                </a:solidFill>
                <a:sym typeface="Arial"/>
              </a:rPr>
              <a:t>novými, s </a:t>
            </a:r>
            <a:r>
              <a:rPr lang="cs-CZ" sz="2800" dirty="0">
                <a:solidFill>
                  <a:srgbClr val="7C7BAE"/>
                </a:solidFill>
                <a:sym typeface="Arial"/>
              </a:rPr>
              <a:t>(ne)správností minulých investičních rozhodnutí, </a:t>
            </a:r>
            <a:r>
              <a:rPr lang="cs-CZ" sz="2800" dirty="0" smtClean="0">
                <a:solidFill>
                  <a:srgbClr val="7C7BAE"/>
                </a:solidFill>
                <a:sym typeface="Arial"/>
              </a:rPr>
              <a:t>s vyhlídkami </a:t>
            </a:r>
            <a:r>
              <a:rPr lang="cs-CZ" sz="2800" dirty="0">
                <a:solidFill>
                  <a:srgbClr val="7C7BAE"/>
                </a:solidFill>
                <a:sym typeface="Arial"/>
              </a:rPr>
              <a:t>pro domácí </a:t>
            </a:r>
            <a:r>
              <a:rPr lang="cs-CZ" sz="2800" dirty="0" smtClean="0">
                <a:solidFill>
                  <a:srgbClr val="7C7BAE"/>
                </a:solidFill>
                <a:sym typeface="Arial"/>
              </a:rPr>
              <a:t/>
            </a:r>
            <a:br>
              <a:rPr lang="cs-CZ" sz="2800" dirty="0" smtClean="0">
                <a:solidFill>
                  <a:srgbClr val="7C7BAE"/>
                </a:solidFill>
                <a:sym typeface="Arial"/>
              </a:rPr>
            </a:br>
            <a:r>
              <a:rPr lang="cs-CZ" sz="2800" dirty="0" smtClean="0">
                <a:solidFill>
                  <a:srgbClr val="7C7BAE"/>
                </a:solidFill>
                <a:sym typeface="Arial"/>
              </a:rPr>
              <a:t>a </a:t>
            </a:r>
            <a:r>
              <a:rPr lang="cs-CZ" sz="2800" dirty="0">
                <a:solidFill>
                  <a:srgbClr val="7C7BAE"/>
                </a:solidFill>
                <a:sym typeface="Arial"/>
              </a:rPr>
              <a:t>zahraniční ekonomiku</a:t>
            </a:r>
            <a:endParaRPr sz="2800" dirty="0">
              <a:solidFill>
                <a:srgbClr val="7C7BAE"/>
              </a:solidFill>
              <a:sym typeface="Arial"/>
            </a:endParaRPr>
          </a:p>
        </p:txBody>
      </p:sp>
      <p:sp>
        <p:nvSpPr>
          <p:cNvPr id="9" name="Google Shape;229;p6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 dirty="0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8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8"/>
          <p:cNvSpPr txBox="1"/>
          <p:nvPr/>
        </p:nvSpPr>
        <p:spPr>
          <a:xfrm>
            <a:off x="1313655" y="2340000"/>
            <a:ext cx="104042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Krize</a:t>
            </a:r>
            <a:endParaRPr sz="7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8"/>
          <p:cNvSpPr txBox="1"/>
          <p:nvPr/>
        </p:nvSpPr>
        <p:spPr>
          <a:xfrm>
            <a:off x="1313655" y="3420000"/>
            <a:ext cx="8102193" cy="740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Jaká situace jí odpovídá? </a:t>
            </a:r>
            <a:endParaRPr sz="40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"/>
          <p:cNvSpPr txBox="1"/>
          <p:nvPr/>
        </p:nvSpPr>
        <p:spPr>
          <a:xfrm>
            <a:off x="1313655" y="4788000"/>
            <a:ext cx="10285678" cy="7478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 se již oficiálně považuje za krizi?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u="sng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recese</a:t>
            </a:r>
            <a:r>
              <a:rPr lang="cs-CZ" sz="3200" u="sng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pokud pokles trvá nejméně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dvě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čtvrtletí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u="sng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krize</a:t>
            </a:r>
            <a:r>
              <a:rPr lang="cs-CZ" sz="3200" u="sng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pokud pokles trvá více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než čtyři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čtvrtletí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Víme však, že není „krize“ jako „krize</a:t>
            </a:r>
            <a:r>
              <a:rPr lang="cs-CZ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“…</a:t>
            </a: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krize:</a:t>
            </a:r>
            <a:r>
              <a:rPr lang="cs-CZ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já se mám špatně, ale soused se má celkem dobře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(Česku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se vede špatně, ale např. USA, Německu či Holandsku se vede relativně dobře)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krize:</a:t>
            </a:r>
            <a:r>
              <a:rPr lang="cs-CZ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já se mám špatně a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také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ostatní lidé se mají mnohem hůře, než se měli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(Česku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vede</a:t>
            </a:r>
            <a:r>
              <a:rPr lang="en-US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špatně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, ostatní země jsou na tom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podobně)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Jak v moderní době nejčastěji vznikají? 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Jejich zdrojem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již není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přírodní katastrofa či nemoc (až na covid-19), ale </a:t>
            </a:r>
            <a:r>
              <a:rPr lang="cs-CZ" sz="32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chování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lidí, firem, finančního sektoru (bank, pojišťoven, penzijních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fondů, …)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"/>
          <p:cNvSpPr txBox="1"/>
          <p:nvPr/>
        </p:nvSpPr>
        <p:spPr>
          <a:xfrm>
            <a:off x="1313654" y="12757845"/>
            <a:ext cx="4477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C7BAD"/>
                </a:solidFill>
                <a:latin typeface="Arial"/>
                <a:ea typeface="Arial"/>
                <a:cs typeface="Arial"/>
                <a:sym typeface="Arial"/>
              </a:rPr>
              <a:t>www.cnb.cz/feg</a:t>
            </a:r>
            <a:endParaRPr sz="1800">
              <a:solidFill>
                <a:srgbClr val="7C7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9"/>
          <p:cNvSpPr txBox="1"/>
          <p:nvPr/>
        </p:nvSpPr>
        <p:spPr>
          <a:xfrm>
            <a:off x="13906500" y="12757846"/>
            <a:ext cx="994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L. &amp; Z. Komárkovi: Prezentace pro studenty 2. stupně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000" y="810000"/>
            <a:ext cx="2124471" cy="81775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9"/>
          <p:cNvSpPr/>
          <p:nvPr/>
        </p:nvSpPr>
        <p:spPr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9"/>
          <p:cNvSpPr txBox="1"/>
          <p:nvPr/>
        </p:nvSpPr>
        <p:spPr>
          <a:xfrm>
            <a:off x="1313655" y="2340000"/>
            <a:ext cx="104042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Krize</a:t>
            </a:r>
            <a:endParaRPr sz="7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9"/>
          <p:cNvSpPr txBox="1"/>
          <p:nvPr/>
        </p:nvSpPr>
        <p:spPr>
          <a:xfrm>
            <a:off x="1313655" y="3420000"/>
            <a:ext cx="8102193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 je vyvolává?  </a:t>
            </a:r>
            <a:endParaRPr sz="400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9"/>
          <p:cNvSpPr txBox="1"/>
          <p:nvPr/>
        </p:nvSpPr>
        <p:spPr>
          <a:xfrm>
            <a:off x="1313655" y="4788000"/>
            <a:ext cx="10285678" cy="8371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Kolaps na finančních trzích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Krize důvěry: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málokdo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důvěřuje málokomu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2800"/>
              <a:buFont typeface="Arial"/>
              <a:buChar char="•"/>
            </a:pPr>
            <a:r>
              <a:rPr lang="cs-CZ" sz="28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Příklady:</a:t>
            </a:r>
            <a:r>
              <a:rPr lang="cs-CZ" sz="2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světová krize z 30. let 20. století (burzovní krach </a:t>
            </a:r>
            <a:br>
              <a:rPr lang="cs-CZ" sz="28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8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na Wall Street), </a:t>
            </a:r>
            <a:r>
              <a:rPr lang="cs-CZ" sz="28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finanční </a:t>
            </a:r>
            <a:r>
              <a:rPr lang="cs-CZ" sz="28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krize 2008 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Státní bankroty vlivem předlužení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Země přestává platit své závazky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2800"/>
              <a:buFont typeface="Arial" panose="020B0604020202020204" pitchFamily="34" charset="0"/>
              <a:buChar char="•"/>
            </a:pPr>
            <a:r>
              <a:rPr lang="cs-CZ" sz="28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Příklady:</a:t>
            </a:r>
            <a:r>
              <a:rPr lang="cs-CZ" sz="2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Argentina, Brazílie, Venezuela</a:t>
            </a:r>
            <a:endParaRPr sz="28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Válečné konflikty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Lokální </a:t>
            </a:r>
            <a:r>
              <a:rPr lang="cs-CZ" sz="32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nebo </a:t>
            </a: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globální konflikty </a:t>
            </a:r>
            <a:endParaRPr sz="3200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2800"/>
              <a:buFont typeface="Arial" panose="020B0604020202020204" pitchFamily="34" charset="0"/>
              <a:buChar char="•"/>
            </a:pPr>
            <a:r>
              <a:rPr lang="cs-CZ" sz="28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Příklady</a:t>
            </a:r>
            <a:r>
              <a:rPr lang="cs-CZ" sz="2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cs-CZ" sz="28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Balkán, Sýrie, Libanon, …</a:t>
            </a:r>
            <a:endParaRPr dirty="0"/>
          </a:p>
          <a:p>
            <a:pPr marL="0" marR="0" lvl="1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6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Protiepidemická </a:t>
            </a:r>
            <a:r>
              <a:rPr lang="cs-CZ" sz="3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opatření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3200"/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Dočasné „vypnutí“ ekonomik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C7BAE"/>
              </a:buClr>
              <a:buSzPts val="2800"/>
              <a:buFont typeface="Arial" panose="020B0604020202020204" pitchFamily="34" charset="0"/>
              <a:buChar char="•"/>
            </a:pPr>
            <a:r>
              <a:rPr lang="cs-CZ" sz="28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Příklady:</a:t>
            </a:r>
            <a:r>
              <a:rPr lang="cs-CZ" sz="2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dirty="0" err="1">
                <a:solidFill>
                  <a:srgbClr val="7C7BAE"/>
                </a:solidFill>
              </a:rPr>
              <a:t>c</a:t>
            </a:r>
            <a:r>
              <a:rPr lang="cs-CZ" sz="2800" dirty="0" err="1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ovid</a:t>
            </a:r>
            <a:r>
              <a:rPr lang="cs-CZ" sz="28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-19, </a:t>
            </a:r>
            <a:r>
              <a:rPr lang="cs-CZ" sz="28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španělská </a:t>
            </a:r>
            <a:r>
              <a:rPr lang="cs-CZ" sz="28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chřipka, morová </a:t>
            </a:r>
            <a:r>
              <a:rPr lang="cs-CZ" sz="2800" dirty="0" smtClean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nákaza, </a:t>
            </a:r>
            <a:r>
              <a:rPr lang="cs-CZ" sz="2800" dirty="0">
                <a:solidFill>
                  <a:srgbClr val="7C7BAE"/>
                </a:solidFill>
                <a:latin typeface="Arial"/>
                <a:ea typeface="Arial"/>
                <a:cs typeface="Arial"/>
                <a:sym typeface="Arial"/>
              </a:rPr>
              <a:t>…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1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POZOR! Důvěra </a:t>
            </a:r>
            <a:r>
              <a:rPr lang="cs-CZ" sz="28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se těžce získává, ale lehce </a:t>
            </a:r>
            <a:r>
              <a:rPr lang="cs-CZ" sz="2800" b="1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ztrácí!</a:t>
            </a:r>
            <a:endParaRPr sz="2800" i="1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7C7BA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2801</Words>
  <Application>Microsoft Office PowerPoint</Application>
  <PresentationFormat>Vlastní</PresentationFormat>
  <Paragraphs>349</Paragraphs>
  <Slides>27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Noto Sans Symbols</vt:lpstr>
      <vt:lpstr>Wingdings</vt:lpstr>
      <vt:lpstr>Office Theme</vt:lpstr>
      <vt:lpstr>1_Office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 Sada</dc:creator>
  <cp:lastModifiedBy>Všetíčková Denisa</cp:lastModifiedBy>
  <cp:revision>99</cp:revision>
  <dcterms:created xsi:type="dcterms:W3CDTF">2020-02-26T14:40:34Z</dcterms:created>
  <dcterms:modified xsi:type="dcterms:W3CDTF">2021-12-22T12:33:02Z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1118836726</vt:i4>
  </property>
  <property fmtid="{D5CDD505-2E9C-101B-9397-08002B2CF9AE}" pid="3" name="_NewReviewCycle">
    <vt:lpwstr/>
  </property>
  <property fmtid="{D5CDD505-2E9C-101B-9397-08002B2CF9AE}" pid="4" name="_EmailSubject">
    <vt:lpwstr>Osobní finance</vt:lpwstr>
  </property>
  <property fmtid="{D5CDD505-2E9C-101B-9397-08002B2CF9AE}" pid="5" name="_AuthorEmail">
    <vt:lpwstr>Lubos.Komarek@cnb.cz</vt:lpwstr>
  </property>
  <property fmtid="{D5CDD505-2E9C-101B-9397-08002B2CF9AE}" pid="6" name="_AuthorEmailDisplayName">
    <vt:lpwstr>Komárek Luboš</vt:lpwstr>
  </property>
  <property fmtid="{D5CDD505-2E9C-101B-9397-08002B2CF9AE}" pid="7" name="_PreviousAdHocReviewCycleID">
    <vt:i4>360387151</vt:i4>
  </property>
</Properties>
</file>